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3" r:id="rId3"/>
    <p:sldId id="262" r:id="rId4"/>
    <p:sldId id="267" r:id="rId5"/>
    <p:sldId id="268" r:id="rId6"/>
    <p:sldId id="269" r:id="rId7"/>
    <p:sldId id="272" r:id="rId8"/>
    <p:sldId id="275" r:id="rId9"/>
    <p:sldId id="276" r:id="rId10"/>
    <p:sldId id="331" r:id="rId11"/>
    <p:sldId id="332" r:id="rId12"/>
    <p:sldId id="333" r:id="rId13"/>
    <p:sldId id="334" r:id="rId14"/>
    <p:sldId id="278" r:id="rId15"/>
    <p:sldId id="280" r:id="rId16"/>
    <p:sldId id="330" r:id="rId17"/>
    <p:sldId id="288" r:id="rId18"/>
    <p:sldId id="325" r:id="rId19"/>
    <p:sldId id="316" r:id="rId20"/>
    <p:sldId id="317" r:id="rId21"/>
    <p:sldId id="318" r:id="rId22"/>
    <p:sldId id="306" r:id="rId23"/>
    <p:sldId id="310" r:id="rId24"/>
    <p:sldId id="324" r:id="rId25"/>
    <p:sldId id="311" r:id="rId26"/>
    <p:sldId id="32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0"/>
    <p:restoredTop sz="94660"/>
  </p:normalViewPr>
  <p:slideViewPr>
    <p:cSldViewPr>
      <p:cViewPr varScale="1">
        <p:scale>
          <a:sx n="113" d="100"/>
          <a:sy n="113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Bianchi%20Pape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Throughput!$B$3:$B$52</c:f>
              <c:numCache>
                <c:formatCode>General</c:formatCode>
                <c:ptCount val="5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</c:numCache>
            </c:numRef>
          </c:xVal>
          <c:yVal>
            <c:numRef>
              <c:f>Throughput!$E$3:$E$52</c:f>
              <c:numCache>
                <c:formatCode>General</c:formatCode>
                <c:ptCount val="50"/>
                <c:pt idx="0">
                  <c:v>0.425762396999503</c:v>
                </c:pt>
                <c:pt idx="1">
                  <c:v>0.482653897508015</c:v>
                </c:pt>
                <c:pt idx="2">
                  <c:v>0.503681875960672</c:v>
                </c:pt>
                <c:pt idx="3">
                  <c:v>0.513915905991843</c:v>
                </c:pt>
                <c:pt idx="4">
                  <c:v>0.519580505723538</c:v>
                </c:pt>
                <c:pt idx="5">
                  <c:v>0.522947379645319</c:v>
                </c:pt>
                <c:pt idx="6">
                  <c:v>0.525031146993194</c:v>
                </c:pt>
                <c:pt idx="7">
                  <c:v>0.526347024601678</c:v>
                </c:pt>
                <c:pt idx="8">
                  <c:v>0.527178023291238</c:v>
                </c:pt>
                <c:pt idx="9">
                  <c:v>0.527690412406353</c:v>
                </c:pt>
                <c:pt idx="10">
                  <c:v>0.52798666470308</c:v>
                </c:pt>
                <c:pt idx="11">
                  <c:v>0.528132301089538</c:v>
                </c:pt>
                <c:pt idx="12">
                  <c:v>0.528171022391924</c:v>
                </c:pt>
                <c:pt idx="13">
                  <c:v>0.528131851723705</c:v>
                </c:pt>
                <c:pt idx="14">
                  <c:v>0.528035608853215</c:v>
                </c:pt>
                <c:pt idx="15">
                  <c:v>0.527896828925524</c:v>
                </c:pt>
                <c:pt idx="16">
                  <c:v>0.527726136740815</c:v>
                </c:pt>
                <c:pt idx="17">
                  <c:v>0.527531221883927</c:v>
                </c:pt>
                <c:pt idx="18">
                  <c:v>0.527317982540443</c:v>
                </c:pt>
                <c:pt idx="19">
                  <c:v>0.527091064588984</c:v>
                </c:pt>
                <c:pt idx="20">
                  <c:v>0.526853482573769</c:v>
                </c:pt>
                <c:pt idx="21">
                  <c:v>0.526607808660391</c:v>
                </c:pt>
                <c:pt idx="22">
                  <c:v>0.526356352888145</c:v>
                </c:pt>
                <c:pt idx="23">
                  <c:v>0.52610090855219</c:v>
                </c:pt>
                <c:pt idx="24">
                  <c:v>0.525842078947522</c:v>
                </c:pt>
                <c:pt idx="25">
                  <c:v>0.525581427100855</c:v>
                </c:pt>
                <c:pt idx="26">
                  <c:v>0.525319386222744</c:v>
                </c:pt>
                <c:pt idx="27">
                  <c:v>0.525056297732411</c:v>
                </c:pt>
                <c:pt idx="28">
                  <c:v>0.524794158819551</c:v>
                </c:pt>
                <c:pt idx="29">
                  <c:v>0.524531070339457</c:v>
                </c:pt>
                <c:pt idx="30">
                  <c:v>0.524269290203956</c:v>
                </c:pt>
                <c:pt idx="31">
                  <c:v>0.524008705474697</c:v>
                </c:pt>
                <c:pt idx="32">
                  <c:v>0.523749178799541</c:v>
                </c:pt>
                <c:pt idx="33">
                  <c:v>0.52349058317865</c:v>
                </c:pt>
                <c:pt idx="34">
                  <c:v>0.523232831629437</c:v>
                </c:pt>
                <c:pt idx="35">
                  <c:v>0.522977171289684</c:v>
                </c:pt>
                <c:pt idx="36">
                  <c:v>0.522722528110728</c:v>
                </c:pt>
                <c:pt idx="37">
                  <c:v>0.522470473631929</c:v>
                </c:pt>
                <c:pt idx="38">
                  <c:v>0.522220040029101</c:v>
                </c:pt>
                <c:pt idx="39">
                  <c:v>0.521971667790998</c:v>
                </c:pt>
                <c:pt idx="40">
                  <c:v>0.52172436040402</c:v>
                </c:pt>
                <c:pt idx="41">
                  <c:v>0.52147868146345</c:v>
                </c:pt>
                <c:pt idx="42">
                  <c:v>0.521235369282903</c:v>
                </c:pt>
                <c:pt idx="43">
                  <c:v>0.520993559861763</c:v>
                </c:pt>
                <c:pt idx="44">
                  <c:v>0.520752318532002</c:v>
                </c:pt>
                <c:pt idx="45">
                  <c:v>0.520514484190189</c:v>
                </c:pt>
                <c:pt idx="46">
                  <c:v>0.520277410461199</c:v>
                </c:pt>
                <c:pt idx="47">
                  <c:v>0.520042236468741</c:v>
                </c:pt>
                <c:pt idx="48">
                  <c:v>0.519810319397101</c:v>
                </c:pt>
                <c:pt idx="49">
                  <c:v>0.519578865998431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358640"/>
        <c:axId val="2057362032"/>
      </c:scatterChart>
      <c:valAx>
        <c:axId val="2057358640"/>
        <c:scaling>
          <c:orientation val="minMax"/>
          <c:max val="50.0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/>
                  <a:t>Number of Nodes</a:t>
                </a:r>
              </a:p>
            </c:rich>
          </c:tx>
          <c:layout>
            <c:manualLayout>
              <c:xMode val="edge"/>
              <c:yMode val="edge"/>
              <c:x val="0.453200070352031"/>
              <c:y val="0.8864902584292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2057362032"/>
        <c:crosses val="autoZero"/>
        <c:crossBetween val="midCat"/>
      </c:valAx>
      <c:valAx>
        <c:axId val="2057362032"/>
        <c:scaling>
          <c:orientation val="minMax"/>
          <c:min val="0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 dirty="0"/>
                  <a:t>Ratio of </a:t>
                </a:r>
                <a:r>
                  <a:rPr lang="en-US" sz="1400" dirty="0" smtClean="0"/>
                  <a:t>Time Carrying</a:t>
                </a:r>
                <a:r>
                  <a:rPr lang="en-US" sz="1400" baseline="0" dirty="0" smtClean="0"/>
                  <a:t> D</a:t>
                </a:r>
                <a:r>
                  <a:rPr lang="en-US" sz="1400" dirty="0" smtClean="0"/>
                  <a:t>ata 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2057358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EA29-4230-45ED-B149-441216B54FAE}" type="datetimeFigureOut">
              <a:rPr lang="en-US" smtClean="0"/>
              <a:pPr/>
              <a:t>2/17/17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C81C4-A772-4265-B032-5F38EFEF9D0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32C6-61FE-43F9-88A0-29ABE730CA62}" type="datetimeFigureOut">
              <a:rPr lang="en-US" smtClean="0"/>
              <a:pPr/>
              <a:t>2/17/17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E4734-A378-4866-8326-6E5DAC2199E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E4734-A378-4866-8326-6E5DAC2199E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33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2" descr="D:\Documents and Settings\ferdoush\Desktop\image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437" y="6067425"/>
            <a:ext cx="660963" cy="7143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5880454" y="6111270"/>
            <a:ext cx="237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Monash University, Australia</a:t>
            </a:r>
            <a:endParaRPr lang="en-A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www.monash.edu.au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2pPr>
              <a:buClr>
                <a:schemeClr val="tx2">
                  <a:lumMod val="40000"/>
                  <a:lumOff val="60000"/>
                </a:schemeClr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>
            <a:lvl2pPr>
              <a:buClr>
                <a:schemeClr val="tx2">
                  <a:lumMod val="40000"/>
                  <a:lumOff val="60000"/>
                </a:schemeClr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>
            <a:lvl2pPr>
              <a:buClr>
                <a:schemeClr val="tx2">
                  <a:lumMod val="40000"/>
                  <a:lumOff val="60000"/>
                </a:schemeClr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>
            <a:lvl2pPr>
              <a:buClr>
                <a:schemeClr val="tx2">
                  <a:lumMod val="40000"/>
                  <a:lumOff val="60000"/>
                </a:schemeClr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 smtClean="0"/>
              <a:t>Monash University, Australia</a:t>
            </a:r>
            <a:endParaRPr lang="en-AU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D:\Documents and Settings\ferdoush\Desktop\image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54437" y="6067425"/>
            <a:ext cx="660963" cy="7143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5880454" y="6111270"/>
            <a:ext cx="237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Monash University, Australia</a:t>
            </a:r>
            <a:endParaRPr lang="en-A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www.monash.edu.au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tx2">
            <a:lumMod val="40000"/>
            <a:lumOff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Enhanced IEEE 802.11 by Integrating Multiuser Dynamic OFDMA</a:t>
            </a:r>
            <a:endParaRPr lang="en-AU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438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Hasan Shahid Ferdous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Supervised by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A/Prof. Manzur Murshed</a:t>
            </a:r>
            <a:endParaRPr lang="en-A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Basic Idea: Birthday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01000" cy="4648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 birthday problem pertains to the probability that in a      set of randomly chosen people, some pair of them will have the same birthday.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In a group of 23 randomly chosen people, there is more than 50% probability that some pair of them will have the same birthday.</a:t>
            </a:r>
          </a:p>
          <a:p>
            <a:endParaRPr lang="en-US" sz="2200" dirty="0" smtClean="0"/>
          </a:p>
          <a:p>
            <a:r>
              <a:rPr lang="en-US" sz="2200" dirty="0" smtClean="0"/>
              <a:t>For 57 or more people, the probability is more than 99%, and it reaches 100% when the number of people reaches 367.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152400"/>
            <a:ext cx="1181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149" y="5334001"/>
            <a:ext cx="20414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mmybloggers.com/birthday%2520ballo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25764"/>
            <a:ext cx="1684637" cy="18888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Analogy of IEEE 802.11 DCF Contention with Birthday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Number of slots   = Number of days</a:t>
            </a:r>
          </a:p>
          <a:p>
            <a:r>
              <a:rPr lang="en-US" sz="2400" dirty="0" smtClean="0"/>
              <a:t>Number of nodes = Number of people</a:t>
            </a:r>
          </a:p>
          <a:p>
            <a:endParaRPr lang="en-US" sz="800" dirty="0" smtClean="0"/>
          </a:p>
          <a:p>
            <a:r>
              <a:rPr lang="en-US" sz="2400" dirty="0" smtClean="0"/>
              <a:t>Probability of collision = 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/>
              <a:t>Divide the node into groups</a:t>
            </a:r>
          </a:p>
          <a:p>
            <a:endParaRPr lang="en-US" sz="800" dirty="0" smtClean="0"/>
          </a:p>
          <a:p>
            <a:r>
              <a:rPr lang="en-US" sz="2400" dirty="0" smtClean="0"/>
              <a:t>Number of slots   = Same</a:t>
            </a:r>
          </a:p>
          <a:p>
            <a:r>
              <a:rPr lang="en-US" sz="2400" dirty="0" smtClean="0"/>
              <a:t>Number of nodes = Number of nodes/No of sub-channels</a:t>
            </a:r>
          </a:p>
          <a:p>
            <a:endParaRPr lang="en-US" sz="800" dirty="0" smtClean="0"/>
          </a:p>
          <a:p>
            <a:r>
              <a:rPr lang="en-US" sz="2400" dirty="0" smtClean="0"/>
              <a:t>Probability of collision = ?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Probability of Collisions in RTS Message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5577565" cy="38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8839200" cy="103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71800" y="1524000"/>
            <a:ext cx="36576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-25000" dirty="0" smtClean="0"/>
              <a:t>32 Slots, 20 Nodes</a:t>
            </a:r>
            <a:endParaRPr lang="en-US" sz="4000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30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416056"/>
            <a:ext cx="5167312" cy="45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Collisions with sub-channelization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8763000" cy="250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193211"/>
            <a:ext cx="5105400" cy="406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1219200"/>
            <a:ext cx="54102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-25000" dirty="0" smtClean="0"/>
              <a:t>32 Slots, 3 Sub-channels, 20 Nodes</a:t>
            </a:r>
            <a:endParaRPr lang="en-US" sz="4000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473" y="1143000"/>
            <a:ext cx="3933327" cy="27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121" y="3810000"/>
            <a:ext cx="383267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1143000"/>
          </a:xfrm>
        </p:spPr>
        <p:txBody>
          <a:bodyPr>
            <a:noAutofit/>
          </a:bodyPr>
          <a:lstStyle/>
          <a:p>
            <a:r>
              <a:rPr lang="en-AU" sz="2400" dirty="0" smtClean="0"/>
              <a:t>Integrating multiuser dynamic OFDMA into IEEE 802.11 WLANs – LLC/MAC extensions and system performance                     </a:t>
            </a:r>
            <a:r>
              <a:rPr lang="en-AU" sz="1800" dirty="0" smtClean="0"/>
              <a:t>[ICC’08]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87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sz="2100" dirty="0" smtClean="0"/>
              <a:t>One of the very few papers that describes the implementation details of OFDMA in 802.11</a:t>
            </a:r>
          </a:p>
          <a:p>
            <a:pPr lvl="1"/>
            <a:r>
              <a:rPr lang="en-US" sz="2100" dirty="0" smtClean="0"/>
              <a:t>Throughput increase by up to 154%</a:t>
            </a:r>
          </a:p>
          <a:p>
            <a:pPr lvl="1"/>
            <a:r>
              <a:rPr lang="en-US" sz="2100" dirty="0" smtClean="0"/>
              <a:t>Latency decrease by up to 63%</a:t>
            </a:r>
          </a:p>
          <a:p>
            <a:pPr lvl="1"/>
            <a:r>
              <a:rPr lang="en-US" sz="2100" dirty="0" smtClean="0"/>
              <a:t>Has another paper on details of the implementation</a:t>
            </a:r>
            <a:endParaRPr lang="en-AU" sz="2100" dirty="0" smtClean="0"/>
          </a:p>
          <a:p>
            <a:endParaRPr lang="en-US" sz="800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sz="2100" dirty="0" smtClean="0"/>
              <a:t>Discusses downlink only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uwyo.edu/hrtrainingsupport/images/12ProblemSol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124200"/>
            <a:ext cx="2438400" cy="24384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Problems with Related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5257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Incorporating OFDMA in uplink is not discussed.</a:t>
            </a:r>
          </a:p>
          <a:p>
            <a:pPr lvl="1"/>
            <a:r>
              <a:rPr lang="en-US" sz="2100" dirty="0" smtClean="0"/>
              <a:t>In uplink, transmission is from many to one.</a:t>
            </a:r>
          </a:p>
          <a:p>
            <a:r>
              <a:rPr lang="en-US" sz="2300" dirty="0" smtClean="0"/>
              <a:t>Cannot present a suitable method for multiple RTS exchange.</a:t>
            </a:r>
          </a:p>
          <a:p>
            <a:r>
              <a:rPr lang="en-US" sz="2300" dirty="0" smtClean="0"/>
              <a:t>Does not focus on the delay caused by sub-channelization.</a:t>
            </a:r>
          </a:p>
          <a:p>
            <a:r>
              <a:rPr lang="en-US" sz="2300" dirty="0" smtClean="0"/>
              <a:t>Does not provide mathematical analysis for this kind of MAC.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So, we propose a solution</a:t>
            </a:r>
          </a:p>
          <a:p>
            <a:pPr lvl="1"/>
            <a:r>
              <a:rPr lang="en-US" sz="2100" dirty="0" smtClean="0"/>
              <a:t> Incorporate multiple concurrent transmissions.</a:t>
            </a:r>
          </a:p>
          <a:p>
            <a:pPr lvl="1"/>
            <a:r>
              <a:rPr lang="en-US" sz="2100" dirty="0" smtClean="0"/>
              <a:t>Reduce DCF inefficiency.</a:t>
            </a:r>
          </a:p>
          <a:p>
            <a:r>
              <a:rPr lang="en-US" sz="2300" dirty="0" smtClean="0"/>
              <a:t>Provide throughput and delay analysis.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r>
              <a:rPr lang="en-AU" dirty="0" smtClean="0"/>
              <a:t>Our System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 determines the set of associated nodes and divides them into multiple groups.</a:t>
            </a:r>
          </a:p>
          <a:p>
            <a:endParaRPr lang="en-US" sz="2400" dirty="0" smtClean="0"/>
          </a:p>
          <a:p>
            <a:r>
              <a:rPr lang="en-US" sz="2400" dirty="0" smtClean="0"/>
              <a:t> Nodes in the same group share the same frequency sub-channel.</a:t>
            </a:r>
          </a:p>
          <a:p>
            <a:endParaRPr lang="en-US" sz="2400" dirty="0" smtClean="0"/>
          </a:p>
          <a:p>
            <a:r>
              <a:rPr lang="en-AU" sz="2400" dirty="0" smtClean="0"/>
              <a:t>In every group, nodes contend among themselves to capture the channel. However, if only one node is assigned to a group, no backoff is required.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82000" cy="1219200"/>
          </a:xfrm>
        </p:spPr>
        <p:txBody>
          <a:bodyPr>
            <a:normAutofit/>
          </a:bodyPr>
          <a:lstStyle/>
          <a:p>
            <a:endParaRPr lang="en-AU" sz="22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Our New DCF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848600" cy="347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 descr="E:\Third Presentation\Images\Rubiks-Cube-Puzz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772400" y="5638800"/>
            <a:ext cx="1123950" cy="1123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Markov Chain Model of Our DCF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29788"/>
            <a:ext cx="6705600" cy="483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05100"/>
            <a:ext cx="37766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07394"/>
            <a:ext cx="2581275" cy="4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-0.0027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analyze the impact of sub-channelization, </a:t>
            </a:r>
          </a:p>
          <a:p>
            <a:pPr lvl="1"/>
            <a:r>
              <a:rPr lang="en-US" sz="2000" dirty="0" smtClean="0"/>
              <a:t>we considered saturation load in this paper</a:t>
            </a:r>
          </a:p>
          <a:p>
            <a:pPr lvl="1"/>
            <a:r>
              <a:rPr lang="en-US" sz="2000" dirty="0" smtClean="0"/>
              <a:t>we did not consider adaptive modulation and coding (AMC)</a:t>
            </a:r>
          </a:p>
          <a:p>
            <a:pPr>
              <a:spcBef>
                <a:spcPts val="0"/>
              </a:spcBef>
            </a:pPr>
            <a:endParaRPr lang="en-US" sz="400" dirty="0" smtClean="0"/>
          </a:p>
          <a:p>
            <a:r>
              <a:rPr lang="en-AU" sz="2400" dirty="0" smtClean="0"/>
              <a:t>Number of sub-channel = 2, 4, 8, 16</a:t>
            </a:r>
          </a:p>
          <a:p>
            <a:pPr>
              <a:spcBef>
                <a:spcPts val="0"/>
              </a:spcBef>
            </a:pPr>
            <a:endParaRPr lang="en-AU" sz="400" dirty="0" smtClean="0"/>
          </a:p>
          <a:p>
            <a:r>
              <a:rPr lang="en-AU" sz="2400" dirty="0" smtClean="0"/>
              <a:t>Number of Nodes = 2, 4, .... ..., 48</a:t>
            </a:r>
          </a:p>
          <a:p>
            <a:pPr>
              <a:spcBef>
                <a:spcPts val="0"/>
              </a:spcBef>
            </a:pPr>
            <a:endParaRPr lang="en-AU" sz="400" dirty="0" smtClean="0"/>
          </a:p>
          <a:p>
            <a:r>
              <a:rPr lang="en-AU" sz="2400" dirty="0" smtClean="0"/>
              <a:t>Packet size = 1024 bytes.</a:t>
            </a:r>
            <a:endParaRPr lang="en-AU" sz="800" dirty="0" smtClean="0"/>
          </a:p>
          <a:p>
            <a:pPr>
              <a:spcBef>
                <a:spcPts val="0"/>
              </a:spcBef>
            </a:pPr>
            <a:endParaRPr lang="en-AU" sz="400" dirty="0" smtClean="0"/>
          </a:p>
          <a:p>
            <a:r>
              <a:rPr lang="en-AU" sz="2400" dirty="0" smtClean="0"/>
              <a:t>Simulation time = 10,00,000 µs</a:t>
            </a:r>
          </a:p>
          <a:p>
            <a:pPr>
              <a:spcBef>
                <a:spcPts val="0"/>
              </a:spcBef>
            </a:pPr>
            <a:endParaRPr lang="en-AU" sz="400" dirty="0" smtClean="0"/>
          </a:p>
          <a:p>
            <a:r>
              <a:rPr lang="en-AU" sz="2400" dirty="0" smtClean="0"/>
              <a:t>Number of simulations = 30</a:t>
            </a:r>
          </a:p>
          <a:p>
            <a:pPr>
              <a:spcBef>
                <a:spcPts val="0"/>
              </a:spcBef>
            </a:pPr>
            <a:endParaRPr lang="en-AU" sz="400" dirty="0" smtClean="0"/>
          </a:p>
          <a:p>
            <a:r>
              <a:rPr lang="en-AU" sz="2400" dirty="0" smtClean="0"/>
              <a:t>IEEE 802.11a system parameters.</a:t>
            </a:r>
            <a:endParaRPr lang="en-A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5410200" cy="4572000"/>
          </a:xfrm>
        </p:spPr>
        <p:txBody>
          <a:bodyPr>
            <a:normAutofit/>
          </a:bodyPr>
          <a:lstStyle/>
          <a:p>
            <a:r>
              <a:rPr lang="en-AU" dirty="0" smtClean="0"/>
              <a:t>Motivation of this research</a:t>
            </a:r>
          </a:p>
          <a:p>
            <a:r>
              <a:rPr lang="en-AU" dirty="0" smtClean="0"/>
              <a:t>Related work</a:t>
            </a:r>
            <a:r>
              <a:rPr lang="en-US" dirty="0" smtClean="0"/>
              <a:t>s</a:t>
            </a:r>
            <a:endParaRPr lang="en-AU" dirty="0" smtClean="0"/>
          </a:p>
          <a:p>
            <a:r>
              <a:rPr lang="en-AU" dirty="0" smtClean="0"/>
              <a:t>Main idea</a:t>
            </a:r>
          </a:p>
          <a:p>
            <a:r>
              <a:rPr lang="en-AU" dirty="0" smtClean="0"/>
              <a:t>System description</a:t>
            </a:r>
          </a:p>
          <a:p>
            <a:r>
              <a:rPr lang="en-US" dirty="0" smtClean="0"/>
              <a:t>Analysis of our system</a:t>
            </a:r>
            <a:endParaRPr lang="en-AU" dirty="0" smtClean="0"/>
          </a:p>
          <a:p>
            <a:r>
              <a:rPr lang="en-AU" dirty="0" smtClean="0"/>
              <a:t>Simulation results</a:t>
            </a:r>
          </a:p>
          <a:p>
            <a:r>
              <a:rPr lang="en-US" dirty="0" smtClean="0"/>
              <a:t>Future goals</a:t>
            </a:r>
            <a:endParaRPr lang="en-AU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3010" name="Picture 2" descr="http://www.digi-safe.com/images/Computer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375" y="2057400"/>
            <a:ext cx="329342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Number of RTS Messages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571500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4357"/>
            <a:ext cx="6934200" cy="426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875 0.333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6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Number of CTS Messages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1"/>
            <a:ext cx="6949647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1"/>
            <a:ext cx="5660451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3283 0.2944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4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Collision Probability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04925"/>
            <a:ext cx="685256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88720"/>
            <a:ext cx="5544547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1619E-6 L 0.30035 0.2157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Throughput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340" y="1249680"/>
            <a:ext cx="55820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010400" cy="48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971800"/>
            <a:ext cx="5562600" cy="5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2451E-6 L 0.325 0.2578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Average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7353300" cy="47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49680"/>
            <a:ext cx="5578624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9806E-6 L 0.36459 0.2890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Conclusion and Future Goals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So, we can conclude that integrating OFDMA in IEEE 802.11 can substantially improve its performance.</a:t>
            </a:r>
          </a:p>
          <a:p>
            <a:endParaRPr lang="en-US" sz="2800" dirty="0" smtClean="0"/>
          </a:p>
          <a:p>
            <a:r>
              <a:rPr lang="en-US" sz="2800" dirty="0" smtClean="0"/>
              <a:t>We are now working on incorporating OFDMA for finite load conditions.</a:t>
            </a:r>
          </a:p>
          <a:p>
            <a:pPr lvl="1"/>
            <a:r>
              <a:rPr lang="en-US" dirty="0" smtClean="0"/>
              <a:t>Optimally decide the number of sub-channels.</a:t>
            </a:r>
          </a:p>
          <a:p>
            <a:pPr lvl="1"/>
            <a:r>
              <a:rPr lang="en-AU" dirty="0" smtClean="0"/>
              <a:t>Analyse performance for heterogeneous nodes.</a:t>
            </a:r>
          </a:p>
          <a:p>
            <a:pPr lvl="1"/>
            <a:endParaRPr lang="en-AU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5540" name="Picture 4" descr="http://littlegoldenlamb.files.wordpress.com/2009/05/question-mark-button-thumb3049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85924"/>
            <a:ext cx="2857500" cy="2886076"/>
          </a:xfrm>
          <a:prstGeom prst="rect">
            <a:avLst/>
          </a:prstGeom>
          <a:noFill/>
        </p:spPr>
      </p:pic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76962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Edwardian Script ITC" pitchFamily="66" charset="0"/>
              </a:rPr>
              <a:t>Thank You</a:t>
            </a:r>
            <a:endParaRPr lang="en-US" sz="9600" dirty="0">
              <a:solidFill>
                <a:schemeClr val="tx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Focus of Our Work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http://www.usr.com/support/2210/22xx-ug/images/AP-mod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609600"/>
            <a:ext cx="3429000" cy="3422003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181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IEEE 802.11 DCF Performance</a:t>
            </a:r>
          </a:p>
          <a:p>
            <a:pPr lvl="1"/>
            <a:r>
              <a:rPr lang="en-US" dirty="0" smtClean="0"/>
              <a:t>Access Point Based Operation</a:t>
            </a:r>
          </a:p>
          <a:p>
            <a:pPr lvl="1"/>
            <a:r>
              <a:rPr lang="en-US" dirty="0" smtClean="0"/>
              <a:t>RTS/CTS Handshaking Protocol.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reasons of DCF inefficiency.</a:t>
            </a:r>
          </a:p>
          <a:p>
            <a:endParaRPr lang="en-US" dirty="0" smtClean="0"/>
          </a:p>
          <a:p>
            <a:r>
              <a:rPr lang="en-US" dirty="0" smtClean="0"/>
              <a:t>A solution based on OFDMA</a:t>
            </a:r>
          </a:p>
          <a:p>
            <a:pPr lvl="1"/>
            <a:r>
              <a:rPr lang="en-US" dirty="0" smtClean="0"/>
              <a:t>Incorporate multiple concurrent transmissions/receptions.</a:t>
            </a:r>
          </a:p>
          <a:p>
            <a:pPr lvl="1"/>
            <a:r>
              <a:rPr lang="en-US" dirty="0" smtClean="0"/>
              <a:t>Improve performance.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Throughput of IEEE 802.11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1295400"/>
          <a:ext cx="7315202" cy="4038601"/>
        </p:xfrm>
        <a:graphic>
          <a:graphicData uri="http://schemas.openxmlformats.org/drawingml/2006/table">
            <a:tbl>
              <a:tblPr/>
              <a:tblGrid>
                <a:gridCol w="914402"/>
                <a:gridCol w="1447800"/>
                <a:gridCol w="762000"/>
                <a:gridCol w="1905000"/>
                <a:gridCol w="1066800"/>
                <a:gridCol w="1219200"/>
              </a:tblGrid>
              <a:tr h="1220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802.11</a:t>
                      </a:r>
                      <a:b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Protocol</a:t>
                      </a:r>
                      <a:endParaRPr lang="en-A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Release</a:t>
                      </a:r>
                      <a:endParaRPr lang="en-A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Freq.</a:t>
                      </a:r>
                      <a:b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(GHz)</a:t>
                      </a:r>
                      <a:endParaRPr lang="en-A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Typ.</a:t>
                      </a: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throughput</a:t>
                      </a:r>
                      <a:b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Mbps)</a:t>
                      </a: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A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 </a:t>
                      </a:r>
                      <a:r>
                        <a:rPr lang="en-AU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net</a:t>
                      </a:r>
                      <a:r>
                        <a:rPr lang="en-AU" sz="16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6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bitrate</a:t>
                      </a: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Mbps</a:t>
                      </a: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A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Modulation</a:t>
                      </a:r>
                      <a:endParaRPr lang="en-A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6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IR/FSSS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Jun 1997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Calibri"/>
                          <a:ea typeface="Calibri"/>
                          <a:cs typeface="Times New Roman"/>
                        </a:rPr>
                        <a:t>&lt; 1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DSSS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6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Sep 1999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OFDM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Sep 1999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>
                          <a:latin typeface="Times New Roman"/>
                          <a:ea typeface="Times New Roman"/>
                          <a:cs typeface="Times New Roman"/>
                        </a:rPr>
                        <a:t>DSSS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6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>
                          <a:latin typeface="Times New Roman"/>
                          <a:ea typeface="Times New Roman"/>
                          <a:cs typeface="Times New Roman"/>
                        </a:rPr>
                        <a:t>Jun 2003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>
                          <a:latin typeface="Times New Roman"/>
                          <a:ea typeface="Times New Roman"/>
                          <a:cs typeface="Times New Roman"/>
                        </a:rPr>
                        <a:t>OFDM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Nov 2008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Calibri"/>
                          <a:cs typeface="Times New Roman"/>
                        </a:rPr>
                        <a:t>3.7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OFDM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6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Nov </a:t>
                      </a:r>
                      <a:r>
                        <a:rPr lang="en-A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Calibri"/>
                          <a:cs typeface="Times New Roman"/>
                        </a:rPr>
                        <a:t>2.4/5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latin typeface="Times New Roman"/>
                          <a:ea typeface="Calibri"/>
                          <a:cs typeface="Times New Roman"/>
                        </a:rPr>
                        <a:t>288.9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latin typeface="Times New Roman"/>
                          <a:ea typeface="Times New Roman"/>
                          <a:cs typeface="Times New Roman"/>
                        </a:rPr>
                        <a:t>OFDM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410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Wireless Networking in the Developing World (2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Edition) pp. 290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676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Performance Analysis of the IEEE 802.11 Distributed Coordination Function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 </a:t>
            </a:r>
            <a:r>
              <a:rPr lang="en-US" sz="1400" dirty="0" smtClean="0"/>
              <a:t>G. Bianchi</a:t>
            </a:r>
            <a:r>
              <a:rPr lang="en-US" sz="1400" i="1" dirty="0" smtClean="0"/>
              <a:t>, IEEE Journal on Selected Areas of Communication, </a:t>
            </a:r>
            <a:r>
              <a:rPr lang="en-US" sz="1400" dirty="0" smtClean="0"/>
              <a:t>Mar. 2000.</a:t>
            </a:r>
            <a:br>
              <a:rPr lang="en-US" sz="1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838200" y="1676400"/>
          <a:ext cx="7391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62000" y="5410200"/>
            <a:ext cx="3124197" cy="3047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IEEE 802.11a, Saturation load, packet size  = 1024 bytes</a:t>
            </a:r>
            <a:endParaRPr lang="en-AU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295400" y="3657600"/>
          <a:ext cx="6781800" cy="2371969"/>
        </p:xfrm>
        <a:graphic>
          <a:graphicData uri="http://schemas.openxmlformats.org/drawingml/2006/table">
            <a:tbl>
              <a:tblPr/>
              <a:tblGrid>
                <a:gridCol w="1480455"/>
                <a:gridCol w="1567545"/>
                <a:gridCol w="1752600"/>
                <a:gridCol w="1981200"/>
              </a:tblGrid>
              <a:tr h="252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Frame type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Packet size (</a:t>
                      </a:r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B)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Data Rate (Mbps)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Time Required(us)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RTS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CTS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ACK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MAC Frame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682.67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 Frame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455.11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 Frame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341.33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MAC Frame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227.55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 Frame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170.67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MAC Frame</a:t>
                      </a:r>
                    </a:p>
                  </a:txBody>
                  <a:tcPr marL="6893" marR="6893" marT="689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151.70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93" marR="6893" marT="689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153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Wasted Time due to DCF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686800" cy="266700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 smtClean="0"/>
              <a:t>RTS, CTS and ACK are sent in the lowest data rate.</a:t>
            </a:r>
          </a:p>
          <a:p>
            <a:pPr lvl="1"/>
            <a:endParaRPr lang="en-US" sz="800" dirty="0" smtClean="0"/>
          </a:p>
          <a:p>
            <a:pPr lvl="1"/>
            <a:r>
              <a:rPr lang="en-US" sz="5500" dirty="0" smtClean="0"/>
              <a:t>Wasted time = DIFS + Back off + RTS + SIFS + CTS + SIFS + SIFS + ACK</a:t>
            </a:r>
          </a:p>
          <a:p>
            <a:pPr lvl="1">
              <a:buNone/>
            </a:pPr>
            <a:r>
              <a:rPr lang="en-US" sz="5500" dirty="0" smtClean="0"/>
              <a:t>                             = Back off + 123 µs (per successful transmission) </a:t>
            </a:r>
            <a:endParaRPr lang="en-US" sz="45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r>
              <a:rPr lang="en-US" sz="7400" dirty="0" smtClean="0"/>
              <a:t>Collision causes waste of time and increases back off window exponentially.</a:t>
            </a:r>
          </a:p>
          <a:p>
            <a:endParaRPr lang="en-US" sz="700" dirty="0" smtClean="0"/>
          </a:p>
          <a:p>
            <a:pPr lvl="1"/>
            <a:r>
              <a:rPr lang="en-US" sz="5500" dirty="0" smtClean="0"/>
              <a:t>Wasted time = DIFS + Back off + RTS + SIFS + CTS + Retry</a:t>
            </a:r>
          </a:p>
          <a:p>
            <a:pPr lvl="1">
              <a:buNone/>
            </a:pPr>
            <a:r>
              <a:rPr lang="en-US" sz="5500" dirty="0" smtClean="0"/>
              <a:t>                              = Back off + 84 µs (for one collision) + Retry</a:t>
            </a:r>
          </a:p>
        </p:txBody>
      </p:sp>
      <p:pic>
        <p:nvPicPr>
          <p:cNvPr id="2052" name="Picture 4" descr="C:\Documents and Settings\Tonmoy\Desktop\Presentation in WTS 2010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47920"/>
            <a:ext cx="6834187" cy="28384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Performance of DCF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6019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So, we can conclude that DCF is not as efficient as it should be.</a:t>
            </a:r>
          </a:p>
          <a:p>
            <a:endParaRPr lang="en-US" sz="1050" dirty="0" smtClean="0"/>
          </a:p>
          <a:p>
            <a:r>
              <a:rPr lang="en-US" dirty="0" smtClean="0"/>
              <a:t>Major reasons for its inefficiency are</a:t>
            </a:r>
          </a:p>
          <a:p>
            <a:pPr lvl="1"/>
            <a:r>
              <a:rPr lang="en-US" sz="2100" dirty="0" smtClean="0"/>
              <a:t>Waste of bandwidth in Inter frame spaces, RTS, CTS, and back off.</a:t>
            </a:r>
          </a:p>
          <a:p>
            <a:pPr lvl="1"/>
            <a:r>
              <a:rPr lang="en-US" sz="2100" dirty="0" smtClean="0"/>
              <a:t>Collision in RTS transmissions.</a:t>
            </a:r>
            <a:endParaRPr lang="en-US" sz="1050" dirty="0" smtClean="0"/>
          </a:p>
          <a:p>
            <a:endParaRPr lang="en-US" sz="1050" dirty="0" smtClean="0"/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Divide the nodes into groups.</a:t>
            </a:r>
          </a:p>
          <a:p>
            <a:pPr lvl="1"/>
            <a:r>
              <a:rPr lang="en-US" dirty="0" smtClean="0"/>
              <a:t>Incorporate multiple concurrent transmissions/receptions using OFDMA</a:t>
            </a:r>
          </a:p>
        </p:txBody>
      </p:sp>
      <p:pic>
        <p:nvPicPr>
          <p:cNvPr id="1026" name="Picture 2" descr="http://thumbs.dreamstime.com/thumb_430/1250884693Y3oy2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2093512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Medium access using OFDM-TDMA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14450"/>
            <a:ext cx="63912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32292"/>
            <a:ext cx="7086600" cy="39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696200" cy="12954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Orthogonal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Frequency Division 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ultiple Access (OFDMA)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2044</TotalTime>
  <Words>820</Words>
  <Application>Microsoft Macintosh PowerPoint</Application>
  <PresentationFormat>On-screen Show (4:3)</PresentationFormat>
  <Paragraphs>238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Cambria</vt:lpstr>
      <vt:lpstr>Edwardian Script ITC</vt:lpstr>
      <vt:lpstr>Times New Roman</vt:lpstr>
      <vt:lpstr>Wingdings 2</vt:lpstr>
      <vt:lpstr>Equity</vt:lpstr>
      <vt:lpstr>Enhanced IEEE 802.11 by Integrating Multiuser Dynamic OFDMA</vt:lpstr>
      <vt:lpstr>Outline</vt:lpstr>
      <vt:lpstr>Focus of Our Work</vt:lpstr>
      <vt:lpstr>Throughput of IEEE 802.11</vt:lpstr>
      <vt:lpstr>Performance Analysis of the IEEE 802.11 Distributed Coordination Function  G. Bianchi, IEEE Journal on Selected Areas of Communication, Mar. 2000. </vt:lpstr>
      <vt:lpstr>Wasted Time due to DCF</vt:lpstr>
      <vt:lpstr>Performance of DCF</vt:lpstr>
      <vt:lpstr>Medium access using OFDM-TDMA</vt:lpstr>
      <vt:lpstr>PowerPoint Presentation</vt:lpstr>
      <vt:lpstr>Basic Idea: Birthday Problem</vt:lpstr>
      <vt:lpstr>Analogy of IEEE 802.11 DCF Contention with Birthday Problem</vt:lpstr>
      <vt:lpstr>Probability of Collisions in RTS Message</vt:lpstr>
      <vt:lpstr>Collisions with sub-channelization</vt:lpstr>
      <vt:lpstr>Integrating multiuser dynamic OFDMA into IEEE 802.11 WLANs – LLC/MAC extensions and system performance                     [ICC’08]</vt:lpstr>
      <vt:lpstr>Problems with Related Works</vt:lpstr>
      <vt:lpstr>Our System</vt:lpstr>
      <vt:lpstr>Our New DCF</vt:lpstr>
      <vt:lpstr>Markov Chain Model of Our DCF</vt:lpstr>
      <vt:lpstr>Simulation Scenario</vt:lpstr>
      <vt:lpstr>Number of RTS Messages</vt:lpstr>
      <vt:lpstr>Number of CTS Messages</vt:lpstr>
      <vt:lpstr>Collision Probability</vt:lpstr>
      <vt:lpstr>Throughput Analysis</vt:lpstr>
      <vt:lpstr>Average Delay</vt:lpstr>
      <vt:lpstr>Conclusion and Future Goals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Hasan Ferdous</cp:lastModifiedBy>
  <cp:revision>238</cp:revision>
  <dcterms:created xsi:type="dcterms:W3CDTF">2006-08-16T00:00:00Z</dcterms:created>
  <dcterms:modified xsi:type="dcterms:W3CDTF">2017-02-17T03:13:14Z</dcterms:modified>
</cp:coreProperties>
</file>