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handoutMasterIdLst>
    <p:handoutMasterId r:id="rId20"/>
  </p:handoutMasterIdLst>
  <p:sldIdLst>
    <p:sldId id="256" r:id="rId2"/>
    <p:sldId id="303" r:id="rId3"/>
    <p:sldId id="262" r:id="rId4"/>
    <p:sldId id="267" r:id="rId5"/>
    <p:sldId id="272" r:id="rId6"/>
    <p:sldId id="275" r:id="rId7"/>
    <p:sldId id="276" r:id="rId8"/>
    <p:sldId id="278" r:id="rId9"/>
    <p:sldId id="288" r:id="rId10"/>
    <p:sldId id="342" r:id="rId11"/>
    <p:sldId id="316" r:id="rId12"/>
    <p:sldId id="310" r:id="rId13"/>
    <p:sldId id="306" r:id="rId14"/>
    <p:sldId id="335" r:id="rId15"/>
    <p:sldId id="324" r:id="rId16"/>
    <p:sldId id="311" r:id="rId17"/>
    <p:sldId id="327"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80E5"/>
  </p:clrMru>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showOutlineIcons="0" horzBarState="maximized">
    <p:restoredLeft sz="15642" autoAdjust="0"/>
    <p:restoredTop sz="94660" autoAdjust="0"/>
  </p:normalViewPr>
  <p:slideViewPr>
    <p:cSldViewPr>
      <p:cViewPr varScale="1">
        <p:scale>
          <a:sx n="78" d="100"/>
          <a:sy n="78" d="100"/>
        </p:scale>
        <p:origin x="-924" y="-84"/>
      </p:cViewPr>
      <p:guideLst>
        <p:guide orient="horz" pos="2160"/>
        <p:guide pos="2880"/>
      </p:guideLst>
    </p:cSldViewPr>
  </p:slideViewPr>
  <p:outlineViewPr>
    <p:cViewPr>
      <p:scale>
        <a:sx n="33" d="100"/>
        <a:sy n="33" d="100"/>
      </p:scale>
      <p:origin x="0" y="2616"/>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632"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59AEA29-4230-45ED-B149-441216B54FAE}" type="datetimeFigureOut">
              <a:rPr lang="en-US" smtClean="0"/>
              <a:pPr/>
              <a:t>10/2/2011</a:t>
            </a:fld>
            <a:endParaRPr lang="en-AU"/>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4EC81C4-A772-4265-B032-5F38EFEF9D0F}" type="slidenum">
              <a:rPr lang="en-AU" smtClean="0"/>
              <a:pPr/>
              <a:t>‹#›</a:t>
            </a:fld>
            <a:endParaRPr lang="en-AU"/>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7A32C6-61FE-43F9-88A0-29ABE730CA62}" type="datetimeFigureOut">
              <a:rPr lang="en-US" smtClean="0"/>
              <a:pPr/>
              <a:t>10/2/2011</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AE4734-A378-4866-8326-6E5DAC2199EA}" type="slidenum">
              <a:rPr lang="en-AU" smtClean="0"/>
              <a:pPr/>
              <a:t>‹#›</a:t>
            </a:fld>
            <a:endParaRPr lang="en-AU"/>
          </a:p>
        </p:txBody>
      </p:sp>
    </p:spTree>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Just Introduce the title, authors and presenter</a:t>
            </a:r>
            <a:endParaRPr lang="en-US" dirty="0"/>
          </a:p>
        </p:txBody>
      </p:sp>
      <p:sp>
        <p:nvSpPr>
          <p:cNvPr id="4" name="Footer Placeholder 3"/>
          <p:cNvSpPr>
            <a:spLocks noGrp="1"/>
          </p:cNvSpPr>
          <p:nvPr>
            <p:ph type="ftr" sz="quarter" idx="10"/>
          </p:nvPr>
        </p:nvSpPr>
        <p:spPr/>
        <p:txBody>
          <a:bodyPr/>
          <a:lstStyle/>
          <a:p>
            <a:endParaRPr lang="en-AU"/>
          </a:p>
        </p:txBody>
      </p:sp>
      <p:sp>
        <p:nvSpPr>
          <p:cNvPr id="5" name="Slide Number Placeholder 4"/>
          <p:cNvSpPr>
            <a:spLocks noGrp="1"/>
          </p:cNvSpPr>
          <p:nvPr>
            <p:ph type="sldNum" sz="quarter" idx="11"/>
          </p:nvPr>
        </p:nvSpPr>
        <p:spPr/>
        <p:txBody>
          <a:bodyPr/>
          <a:lstStyle/>
          <a:p>
            <a:fld id="{00AE4734-A378-4866-8326-6E5DAC2199EA}" type="slidenum">
              <a:rPr lang="en-AU" smtClean="0"/>
              <a:pPr/>
              <a:t>1</a:t>
            </a:fld>
            <a:endParaRPr lang="en-A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Our proposed Markov chain model resembles with the famous one proposed by Bianchi, but we needed to incorporate the WAIT STATE at each of the retry levels.</a:t>
            </a:r>
          </a:p>
          <a:p>
            <a:endParaRPr lang="en-US" dirty="0" smtClean="0"/>
          </a:p>
          <a:p>
            <a:r>
              <a:rPr lang="en-US" dirty="0" smtClean="0"/>
              <a:t>We have developed a complete analysis of this chain, solving it to find the transmission probability by each node at each state and the collision probability given a transmission happened. Then based on this analysis we formulated equations to estimate the performance parameters. </a:t>
            </a:r>
            <a:r>
              <a:rPr lang="en-US" dirty="0" smtClean="0"/>
              <a:t>Our model accounts for important system</a:t>
            </a:r>
          </a:p>
          <a:p>
            <a:r>
              <a:rPr lang="en-US" dirty="0" smtClean="0"/>
              <a:t>parameters like throughput, collision rate, transmission </a:t>
            </a:r>
            <a:r>
              <a:rPr lang="en-US" dirty="0" smtClean="0"/>
              <a:t>delay, average </a:t>
            </a:r>
            <a:r>
              <a:rPr lang="en-US" dirty="0" smtClean="0"/>
              <a:t>contention window size, average retry count and </a:t>
            </a:r>
            <a:r>
              <a:rPr lang="en-US" dirty="0" smtClean="0"/>
              <a:t>average time </a:t>
            </a:r>
            <a:r>
              <a:rPr lang="en-US" dirty="0" smtClean="0"/>
              <a:t>wasted in </a:t>
            </a:r>
            <a:r>
              <a:rPr lang="en-US" dirty="0" err="1" smtClean="0"/>
              <a:t>backoff</a:t>
            </a:r>
            <a:r>
              <a:rPr lang="en-US" dirty="0" smtClean="0"/>
              <a:t>. Analytical results are verified </a:t>
            </a:r>
            <a:r>
              <a:rPr lang="en-US" dirty="0" smtClean="0"/>
              <a:t>through extensive simulations.</a:t>
            </a:r>
          </a:p>
          <a:p>
            <a:endParaRPr lang="en-US" dirty="0" smtClean="0"/>
          </a:p>
          <a:p>
            <a:r>
              <a:rPr lang="en-US" dirty="0" smtClean="0"/>
              <a:t>To analyze the impact of sub-channelization we assumed perfect channel conditions so that we can consider only the impact of our modifications. We did not use adaptive modulation and coding (AMC</a:t>
            </a:r>
            <a:r>
              <a:rPr lang="en-US" dirty="0" smtClean="0"/>
              <a:t>).</a:t>
            </a:r>
          </a:p>
          <a:p>
            <a:endParaRPr lang="en-US" dirty="0" smtClean="0"/>
          </a:p>
          <a:p>
            <a:r>
              <a:rPr lang="en-US" dirty="0" smtClean="0"/>
              <a:t>We do not go into mathematical descriptions in this talk. Please go through the paper and contact the authors if necessary.</a:t>
            </a:r>
            <a:endParaRPr lang="en-US" dirty="0"/>
          </a:p>
        </p:txBody>
      </p:sp>
      <p:sp>
        <p:nvSpPr>
          <p:cNvPr id="4" name="Footer Placeholder 3"/>
          <p:cNvSpPr>
            <a:spLocks noGrp="1"/>
          </p:cNvSpPr>
          <p:nvPr>
            <p:ph type="ftr" sz="quarter" idx="10"/>
          </p:nvPr>
        </p:nvSpPr>
        <p:spPr/>
        <p:txBody>
          <a:bodyPr/>
          <a:lstStyle/>
          <a:p>
            <a:endParaRPr lang="en-AU"/>
          </a:p>
        </p:txBody>
      </p:sp>
      <p:sp>
        <p:nvSpPr>
          <p:cNvPr id="5" name="Slide Number Placeholder 4"/>
          <p:cNvSpPr>
            <a:spLocks noGrp="1"/>
          </p:cNvSpPr>
          <p:nvPr>
            <p:ph type="sldNum" sz="quarter" idx="11"/>
          </p:nvPr>
        </p:nvSpPr>
        <p:spPr/>
        <p:txBody>
          <a:bodyPr/>
          <a:lstStyle/>
          <a:p>
            <a:fld id="{00AE4734-A378-4866-8326-6E5DAC2199EA}" type="slidenum">
              <a:rPr lang="en-AU" smtClean="0"/>
              <a:pPr/>
              <a:t>10</a:t>
            </a:fld>
            <a:endParaRPr lang="en-A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 analyze the performance of our proposed DCF, we developed a discrete event driven simulation using SimJava2 and examined every aspect of our system. We assumed perfect channel conditions so that we can consider only the impact of our modifications. We tried to remain close to the IEEE 802.11 </a:t>
            </a:r>
            <a:r>
              <a:rPr lang="en-US" dirty="0" err="1" smtClean="0"/>
              <a:t>a/g</a:t>
            </a:r>
            <a:r>
              <a:rPr lang="en-US" dirty="0" smtClean="0"/>
              <a:t> protocol. We did not use adaptive modulation and coding (AMC); rather we used fixed data rate of 36 Mbps to simulate both traditional IEEE 802.11 and our proposed system. We varied the number of nodes from 1 to 50 and experimented with 2, 4, </a:t>
            </a:r>
            <a:r>
              <a:rPr lang="en-US" dirty="0" smtClean="0"/>
              <a:t>8, and 16 </a:t>
            </a:r>
            <a:r>
              <a:rPr lang="en-US" dirty="0" smtClean="0"/>
              <a:t>sub-channels to examine the performance of our proposed system.</a:t>
            </a:r>
          </a:p>
          <a:p>
            <a:endParaRPr lang="en-US" dirty="0" smtClean="0"/>
          </a:p>
          <a:p>
            <a:r>
              <a:rPr lang="en-US" dirty="0" smtClean="0"/>
              <a:t>We will now show a few important results</a:t>
            </a:r>
            <a:r>
              <a:rPr lang="en-US" dirty="0" smtClean="0"/>
              <a:t>. The analytical results are shown using dotted lines of the same color as simulation results. </a:t>
            </a:r>
            <a:r>
              <a:rPr lang="en-US" dirty="0" smtClean="0"/>
              <a:t>For full details, please refer to our paper.</a:t>
            </a:r>
            <a:endParaRPr lang="en-US" dirty="0"/>
          </a:p>
        </p:txBody>
      </p:sp>
      <p:sp>
        <p:nvSpPr>
          <p:cNvPr id="4" name="Footer Placeholder 3"/>
          <p:cNvSpPr>
            <a:spLocks noGrp="1"/>
          </p:cNvSpPr>
          <p:nvPr>
            <p:ph type="ftr" sz="quarter" idx="10"/>
          </p:nvPr>
        </p:nvSpPr>
        <p:spPr/>
        <p:txBody>
          <a:bodyPr/>
          <a:lstStyle/>
          <a:p>
            <a:endParaRPr lang="en-AU"/>
          </a:p>
        </p:txBody>
      </p:sp>
      <p:sp>
        <p:nvSpPr>
          <p:cNvPr id="5" name="Slide Number Placeholder 4"/>
          <p:cNvSpPr>
            <a:spLocks noGrp="1"/>
          </p:cNvSpPr>
          <p:nvPr>
            <p:ph type="sldNum" sz="quarter" idx="11"/>
          </p:nvPr>
        </p:nvSpPr>
        <p:spPr/>
        <p:txBody>
          <a:bodyPr/>
          <a:lstStyle/>
          <a:p>
            <a:fld id="{00AE4734-A378-4866-8326-6E5DAC2199EA}" type="slidenum">
              <a:rPr lang="en-AU" smtClean="0"/>
              <a:pPr/>
              <a:t>11</a:t>
            </a:fld>
            <a:endParaRPr lang="en-A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Let us consider the percentage of RTS messages that are lost due to collisions first. We can see that collisions in standard IEEE 802.11 DCF increase very quickly as the number of devices increases and it can reach up to 53% with 50 nodes present in the </a:t>
            </a:r>
            <a:r>
              <a:rPr lang="en-US" dirty="0" smtClean="0"/>
              <a:t>system. </a:t>
            </a:r>
            <a:r>
              <a:rPr lang="en-US" dirty="0" smtClean="0"/>
              <a:t>Introducing </a:t>
            </a:r>
            <a:r>
              <a:rPr lang="en-US" dirty="0" smtClean="0"/>
              <a:t>sub channelization can </a:t>
            </a:r>
            <a:r>
              <a:rPr lang="en-US" dirty="0" smtClean="0"/>
              <a:t>effectively decrease </a:t>
            </a:r>
            <a:r>
              <a:rPr lang="en-US" dirty="0" smtClean="0"/>
              <a:t>collisions by up to 80% </a:t>
            </a:r>
            <a:r>
              <a:rPr lang="en-US" dirty="0" smtClean="0"/>
              <a:t>and </a:t>
            </a:r>
            <a:r>
              <a:rPr lang="en-US" dirty="0" smtClean="0"/>
              <a:t>save available </a:t>
            </a:r>
            <a:r>
              <a:rPr lang="en-US" dirty="0" smtClean="0"/>
              <a:t>transmission time and </a:t>
            </a:r>
            <a:r>
              <a:rPr lang="en-US" dirty="0" smtClean="0"/>
              <a:t>power.</a:t>
            </a:r>
          </a:p>
        </p:txBody>
      </p:sp>
      <p:sp>
        <p:nvSpPr>
          <p:cNvPr id="4" name="Footer Placeholder 3"/>
          <p:cNvSpPr>
            <a:spLocks noGrp="1"/>
          </p:cNvSpPr>
          <p:nvPr>
            <p:ph type="ftr" sz="quarter" idx="10"/>
          </p:nvPr>
        </p:nvSpPr>
        <p:spPr/>
        <p:txBody>
          <a:bodyPr/>
          <a:lstStyle/>
          <a:p>
            <a:endParaRPr lang="en-AU"/>
          </a:p>
        </p:txBody>
      </p:sp>
      <p:sp>
        <p:nvSpPr>
          <p:cNvPr id="5" name="Slide Number Placeholder 4"/>
          <p:cNvSpPr>
            <a:spLocks noGrp="1"/>
          </p:cNvSpPr>
          <p:nvPr>
            <p:ph type="sldNum" sz="quarter" idx="11"/>
          </p:nvPr>
        </p:nvSpPr>
        <p:spPr/>
        <p:txBody>
          <a:bodyPr/>
          <a:lstStyle/>
          <a:p>
            <a:fld id="{00AE4734-A378-4866-8326-6E5DAC2199EA}" type="slidenum">
              <a:rPr lang="en-AU" smtClean="0"/>
              <a:pPr/>
              <a:t>12</a:t>
            </a:fld>
            <a:endParaRPr lang="en-A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Collisions have </a:t>
            </a:r>
            <a:r>
              <a:rPr lang="en-US" dirty="0" smtClean="0"/>
              <a:t>further impact </a:t>
            </a:r>
            <a:r>
              <a:rPr lang="en-US" dirty="0" smtClean="0"/>
              <a:t>on contention window size, which is doubled each time</a:t>
            </a:r>
          </a:p>
          <a:p>
            <a:r>
              <a:rPr lang="en-US" dirty="0" smtClean="0"/>
              <a:t>a collision occurs, until it reaches its maximum. In </a:t>
            </a:r>
            <a:r>
              <a:rPr lang="en-US" dirty="0" smtClean="0"/>
              <a:t>traditional IEEE </a:t>
            </a:r>
            <a:r>
              <a:rPr lang="en-US" dirty="0" smtClean="0"/>
              <a:t>802.11, we can see that the average contention </a:t>
            </a:r>
            <a:r>
              <a:rPr lang="en-US" dirty="0" smtClean="0"/>
              <a:t>window size </a:t>
            </a:r>
            <a:r>
              <a:rPr lang="en-US" dirty="0" smtClean="0"/>
              <a:t>is much higher than our proposed </a:t>
            </a:r>
            <a:r>
              <a:rPr lang="en-US" dirty="0" smtClean="0"/>
              <a:t>protocol. The impact </a:t>
            </a:r>
            <a:r>
              <a:rPr lang="en-US" dirty="0" smtClean="0"/>
              <a:t>of collisions is also reflected in the average number </a:t>
            </a:r>
            <a:r>
              <a:rPr lang="en-US" dirty="0" smtClean="0"/>
              <a:t>of transmissions </a:t>
            </a:r>
            <a:r>
              <a:rPr lang="en-US" dirty="0" smtClean="0"/>
              <a:t>that a node needs to make in order to transmit </a:t>
            </a:r>
            <a:r>
              <a:rPr lang="en-US" dirty="0" smtClean="0"/>
              <a:t>a packet </a:t>
            </a:r>
            <a:r>
              <a:rPr lang="en-US" dirty="0" smtClean="0"/>
              <a:t>successfully. I</a:t>
            </a:r>
            <a:r>
              <a:rPr lang="en-US" dirty="0" smtClean="0"/>
              <a:t>n </a:t>
            </a:r>
            <a:r>
              <a:rPr lang="en-US" dirty="0" smtClean="0"/>
              <a:t>our proposed DCF,</a:t>
            </a:r>
          </a:p>
          <a:p>
            <a:r>
              <a:rPr lang="en-US" dirty="0" smtClean="0"/>
              <a:t>we need much less retransmissions and thus save </a:t>
            </a:r>
            <a:r>
              <a:rPr lang="en-US" dirty="0" smtClean="0"/>
              <a:t>transmission power </a:t>
            </a:r>
            <a:r>
              <a:rPr lang="en-US" dirty="0" smtClean="0"/>
              <a:t>and time.</a:t>
            </a:r>
            <a:endParaRPr lang="en-US" dirty="0"/>
          </a:p>
        </p:txBody>
      </p:sp>
      <p:sp>
        <p:nvSpPr>
          <p:cNvPr id="4" name="Footer Placeholder 3"/>
          <p:cNvSpPr>
            <a:spLocks noGrp="1"/>
          </p:cNvSpPr>
          <p:nvPr>
            <p:ph type="ftr" sz="quarter" idx="10"/>
          </p:nvPr>
        </p:nvSpPr>
        <p:spPr/>
        <p:txBody>
          <a:bodyPr/>
          <a:lstStyle/>
          <a:p>
            <a:endParaRPr lang="en-AU"/>
          </a:p>
        </p:txBody>
      </p:sp>
      <p:sp>
        <p:nvSpPr>
          <p:cNvPr id="5" name="Slide Number Placeholder 4"/>
          <p:cNvSpPr>
            <a:spLocks noGrp="1"/>
          </p:cNvSpPr>
          <p:nvPr>
            <p:ph type="sldNum" sz="quarter" idx="11"/>
          </p:nvPr>
        </p:nvSpPr>
        <p:spPr/>
        <p:txBody>
          <a:bodyPr/>
          <a:lstStyle/>
          <a:p>
            <a:fld id="{00AE4734-A378-4866-8326-6E5DAC2199EA}" type="slidenum">
              <a:rPr lang="en-AU" smtClean="0"/>
              <a:pPr/>
              <a:t>13</a:t>
            </a:fld>
            <a:endParaRPr lang="en-A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the most important performance criteria – the throughput. </a:t>
            </a:r>
          </a:p>
          <a:p>
            <a:endParaRPr lang="en-US" dirty="0" smtClean="0"/>
          </a:p>
          <a:p>
            <a:r>
              <a:rPr lang="en-US" dirty="0" smtClean="0"/>
              <a:t>This figure shows about the percentage of time slots carrying payload data, which is another way of calculating throughput. We can see that traditional IEEE 802.11 DCF uses the channel to carry payload data for only 43% of the total time on an average, whereas we can reach up to </a:t>
            </a:r>
            <a:r>
              <a:rPr lang="en-US" dirty="0" smtClean="0"/>
              <a:t>65% </a:t>
            </a:r>
            <a:r>
              <a:rPr lang="en-US" dirty="0" smtClean="0"/>
              <a:t>using our proposed DCF for </a:t>
            </a:r>
            <a:r>
              <a:rPr lang="en-US" dirty="0" smtClean="0"/>
              <a:t>AP based operations.</a:t>
            </a:r>
            <a:endParaRPr lang="en-US" dirty="0" smtClean="0"/>
          </a:p>
          <a:p>
            <a:endParaRPr lang="en-US" dirty="0"/>
          </a:p>
        </p:txBody>
      </p:sp>
      <p:sp>
        <p:nvSpPr>
          <p:cNvPr id="4" name="Footer Placeholder 3"/>
          <p:cNvSpPr>
            <a:spLocks noGrp="1"/>
          </p:cNvSpPr>
          <p:nvPr>
            <p:ph type="ftr" sz="quarter" idx="10"/>
          </p:nvPr>
        </p:nvSpPr>
        <p:spPr/>
        <p:txBody>
          <a:bodyPr/>
          <a:lstStyle/>
          <a:p>
            <a:endParaRPr lang="en-AU"/>
          </a:p>
        </p:txBody>
      </p:sp>
      <p:sp>
        <p:nvSpPr>
          <p:cNvPr id="5" name="Slide Number Placeholder 4"/>
          <p:cNvSpPr>
            <a:spLocks noGrp="1"/>
          </p:cNvSpPr>
          <p:nvPr>
            <p:ph type="sldNum" sz="quarter" idx="11"/>
          </p:nvPr>
        </p:nvSpPr>
        <p:spPr/>
        <p:txBody>
          <a:bodyPr/>
          <a:lstStyle/>
          <a:p>
            <a:fld id="{00AE4734-A378-4866-8326-6E5DAC2199EA}" type="slidenum">
              <a:rPr lang="en-AU" smtClean="0"/>
              <a:pPr/>
              <a:t>14</a:t>
            </a:fld>
            <a:endParaRPr lang="en-A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our final performance measure, we consider average delay of packet transmission in this figure. Delay is measured from the time a packet is in the head of queue of its corresponding device to the time it is successfully transmitted, including retransmissions. </a:t>
            </a:r>
            <a:r>
              <a:rPr lang="en-US" dirty="0" smtClean="0"/>
              <a:t> We can see that the benefits of our proposed DCF overcomes the protocol overhead and delay is decreased by up to 30 percent.</a:t>
            </a:r>
            <a:endParaRPr lang="en-US" dirty="0"/>
          </a:p>
        </p:txBody>
      </p:sp>
      <p:sp>
        <p:nvSpPr>
          <p:cNvPr id="4" name="Footer Placeholder 3"/>
          <p:cNvSpPr>
            <a:spLocks noGrp="1"/>
          </p:cNvSpPr>
          <p:nvPr>
            <p:ph type="ftr" sz="quarter" idx="10"/>
          </p:nvPr>
        </p:nvSpPr>
        <p:spPr/>
        <p:txBody>
          <a:bodyPr/>
          <a:lstStyle/>
          <a:p>
            <a:endParaRPr lang="en-AU"/>
          </a:p>
        </p:txBody>
      </p:sp>
      <p:sp>
        <p:nvSpPr>
          <p:cNvPr id="5" name="Slide Number Placeholder 4"/>
          <p:cNvSpPr>
            <a:spLocks noGrp="1"/>
          </p:cNvSpPr>
          <p:nvPr>
            <p:ph type="sldNum" sz="quarter" idx="11"/>
          </p:nvPr>
        </p:nvSpPr>
        <p:spPr/>
        <p:txBody>
          <a:bodyPr/>
          <a:lstStyle/>
          <a:p>
            <a:fld id="{00AE4734-A378-4866-8326-6E5DAC2199EA}" type="slidenum">
              <a:rPr lang="en-AU" smtClean="0"/>
              <a:pPr/>
              <a:t>15</a:t>
            </a:fld>
            <a:endParaRPr lang="en-A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this paper, we have presented a simple analytical model to evaluate the saturation performance of a sub-channelized DCF for IEEE 802.11. Comparison with simulation results shows that the model is extremely accurate in predicting the system's performance metrics. We have demonstrated that dividing the nodes into discrete groups and allowing multiple concurrent transmissions can significantly reduce collisions in IEEE 802.11 DCF and improve the performance of the wireless LAN. We are now working to model the system for imperfect channel conditions and non-saturation load. In that context, determining the optimal number of sub-channels and efficiently allocating nodes to them remain as a major research challenge.</a:t>
            </a:r>
            <a:endParaRPr lang="en-US" dirty="0"/>
          </a:p>
        </p:txBody>
      </p:sp>
      <p:sp>
        <p:nvSpPr>
          <p:cNvPr id="4" name="Footer Placeholder 3"/>
          <p:cNvSpPr>
            <a:spLocks noGrp="1"/>
          </p:cNvSpPr>
          <p:nvPr>
            <p:ph type="ftr" sz="quarter" idx="10"/>
          </p:nvPr>
        </p:nvSpPr>
        <p:spPr/>
        <p:txBody>
          <a:bodyPr/>
          <a:lstStyle/>
          <a:p>
            <a:endParaRPr lang="en-AU"/>
          </a:p>
        </p:txBody>
      </p:sp>
      <p:sp>
        <p:nvSpPr>
          <p:cNvPr id="5" name="Slide Number Placeholder 4"/>
          <p:cNvSpPr>
            <a:spLocks noGrp="1"/>
          </p:cNvSpPr>
          <p:nvPr>
            <p:ph type="sldNum" sz="quarter" idx="11"/>
          </p:nvPr>
        </p:nvSpPr>
        <p:spPr/>
        <p:txBody>
          <a:bodyPr/>
          <a:lstStyle/>
          <a:p>
            <a:fld id="{00AE4734-A378-4866-8326-6E5DAC2199EA}" type="slidenum">
              <a:rPr lang="en-AU" smtClean="0"/>
              <a:pPr/>
              <a:t>16</a:t>
            </a:fld>
            <a:endParaRPr lang="en-A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endParaRPr lang="en-AU"/>
          </a:p>
        </p:txBody>
      </p:sp>
      <p:sp>
        <p:nvSpPr>
          <p:cNvPr id="5" name="Slide Number Placeholder 4"/>
          <p:cNvSpPr>
            <a:spLocks noGrp="1"/>
          </p:cNvSpPr>
          <p:nvPr>
            <p:ph type="sldNum" sz="quarter" idx="11"/>
          </p:nvPr>
        </p:nvSpPr>
        <p:spPr/>
        <p:txBody>
          <a:bodyPr/>
          <a:lstStyle/>
          <a:p>
            <a:fld id="{00AE4734-A378-4866-8326-6E5DAC2199EA}" type="slidenum">
              <a:rPr lang="en-AU" smtClean="0"/>
              <a:pPr/>
              <a:t>17</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Please read the list of outline</a:t>
            </a:r>
            <a:endParaRPr lang="en-US" dirty="0"/>
          </a:p>
        </p:txBody>
      </p:sp>
      <p:sp>
        <p:nvSpPr>
          <p:cNvPr id="4" name="Footer Placeholder 3"/>
          <p:cNvSpPr>
            <a:spLocks noGrp="1"/>
          </p:cNvSpPr>
          <p:nvPr>
            <p:ph type="ftr" sz="quarter" idx="10"/>
          </p:nvPr>
        </p:nvSpPr>
        <p:spPr/>
        <p:txBody>
          <a:bodyPr/>
          <a:lstStyle/>
          <a:p>
            <a:endParaRPr lang="en-AU"/>
          </a:p>
        </p:txBody>
      </p:sp>
      <p:sp>
        <p:nvSpPr>
          <p:cNvPr id="5" name="Slide Number Placeholder 4"/>
          <p:cNvSpPr>
            <a:spLocks noGrp="1"/>
          </p:cNvSpPr>
          <p:nvPr>
            <p:ph type="sldNum" sz="quarter" idx="11"/>
          </p:nvPr>
        </p:nvSpPr>
        <p:spPr/>
        <p:txBody>
          <a:bodyPr/>
          <a:lstStyle/>
          <a:p>
            <a:fld id="{00AE4734-A378-4866-8326-6E5DAC2199EA}" type="slidenum">
              <a:rPr lang="en-AU" smtClean="0"/>
              <a:pPr/>
              <a:t>2</a:t>
            </a:fld>
            <a:endParaRPr lang="en-A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this paper, we have focused on improving the performance of </a:t>
            </a:r>
            <a:r>
              <a:rPr lang="en-US" dirty="0" smtClean="0"/>
              <a:t>IEEE </a:t>
            </a:r>
            <a:r>
              <a:rPr lang="en-US" dirty="0" smtClean="0"/>
              <a:t>802.11 </a:t>
            </a:r>
            <a:r>
              <a:rPr lang="en-US" dirty="0" smtClean="0"/>
              <a:t>DCF based </a:t>
            </a:r>
            <a:r>
              <a:rPr lang="en-US" dirty="0" smtClean="0"/>
              <a:t>local area networks. We discuss the reasons of its DCF inefficiency and propose a solution based on OFDMA. Our proposed protocol improves the performance by incorporating multiple concurrent transmissions/receptions.</a:t>
            </a:r>
            <a:endParaRPr lang="en-US" dirty="0"/>
          </a:p>
        </p:txBody>
      </p:sp>
      <p:sp>
        <p:nvSpPr>
          <p:cNvPr id="4" name="Footer Placeholder 3"/>
          <p:cNvSpPr>
            <a:spLocks noGrp="1"/>
          </p:cNvSpPr>
          <p:nvPr>
            <p:ph type="ftr" sz="quarter" idx="10"/>
          </p:nvPr>
        </p:nvSpPr>
        <p:spPr/>
        <p:txBody>
          <a:bodyPr/>
          <a:lstStyle/>
          <a:p>
            <a:endParaRPr lang="en-AU"/>
          </a:p>
        </p:txBody>
      </p:sp>
      <p:sp>
        <p:nvSpPr>
          <p:cNvPr id="5" name="Slide Number Placeholder 4"/>
          <p:cNvSpPr>
            <a:spLocks noGrp="1"/>
          </p:cNvSpPr>
          <p:nvPr>
            <p:ph type="sldNum" sz="quarter" idx="11"/>
          </p:nvPr>
        </p:nvSpPr>
        <p:spPr/>
        <p:txBody>
          <a:bodyPr/>
          <a:lstStyle/>
          <a:p>
            <a:fld id="{00AE4734-A378-4866-8326-6E5DAC2199EA}" type="slidenum">
              <a:rPr lang="en-AU" smtClean="0"/>
              <a:pPr/>
              <a:t>3</a:t>
            </a:fld>
            <a:endParaRPr lang="en-A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have been lot of research works in the DCF performance. If we look at the performance of IEEE 802.11 networks, we can see that the practical achievable throughput is less than half of its theoretical capacity. This data is supported by the research works of Bianchi and many other researchers.</a:t>
            </a:r>
            <a:endParaRPr lang="en-US" dirty="0"/>
          </a:p>
        </p:txBody>
      </p:sp>
      <p:sp>
        <p:nvSpPr>
          <p:cNvPr id="4" name="Footer Placeholder 3"/>
          <p:cNvSpPr>
            <a:spLocks noGrp="1"/>
          </p:cNvSpPr>
          <p:nvPr>
            <p:ph type="ftr" sz="quarter" idx="10"/>
          </p:nvPr>
        </p:nvSpPr>
        <p:spPr/>
        <p:txBody>
          <a:bodyPr/>
          <a:lstStyle/>
          <a:p>
            <a:endParaRPr lang="en-AU"/>
          </a:p>
        </p:txBody>
      </p:sp>
      <p:sp>
        <p:nvSpPr>
          <p:cNvPr id="5" name="Slide Number Placeholder 4"/>
          <p:cNvSpPr>
            <a:spLocks noGrp="1"/>
          </p:cNvSpPr>
          <p:nvPr>
            <p:ph type="sldNum" sz="quarter" idx="11"/>
          </p:nvPr>
        </p:nvSpPr>
        <p:spPr/>
        <p:txBody>
          <a:bodyPr/>
          <a:lstStyle/>
          <a:p>
            <a:fld id="{00AE4734-A378-4866-8326-6E5DAC2199EA}" type="slidenum">
              <a:rPr lang="en-AU" smtClean="0"/>
              <a:pPr/>
              <a:t>4</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our previous paper, we have shown that the principle reason for DCF inefficiency is wastage of the available bandwidth in backoff and inter frame spacing times. We have shown that as the number of devices increases, collisions increases very rapidly and play a major role in DCF performance.</a:t>
            </a:r>
          </a:p>
          <a:p>
            <a:endParaRPr lang="en-US" dirty="0" smtClean="0"/>
          </a:p>
          <a:p>
            <a:r>
              <a:rPr lang="en-US" dirty="0" smtClean="0"/>
              <a:t>In our previous paper, we proposed a solution by dividing the nodes into multiple disjoint groups and using OFDMA techniques to incorporate multiple concurrent transmissions/receptions.</a:t>
            </a:r>
          </a:p>
          <a:p>
            <a:endParaRPr lang="en-US" dirty="0" smtClean="0"/>
          </a:p>
          <a:p>
            <a:endParaRPr lang="en-US" dirty="0"/>
          </a:p>
        </p:txBody>
      </p:sp>
      <p:sp>
        <p:nvSpPr>
          <p:cNvPr id="4" name="Footer Placeholder 3"/>
          <p:cNvSpPr>
            <a:spLocks noGrp="1"/>
          </p:cNvSpPr>
          <p:nvPr>
            <p:ph type="ftr" sz="quarter" idx="10"/>
          </p:nvPr>
        </p:nvSpPr>
        <p:spPr/>
        <p:txBody>
          <a:bodyPr/>
          <a:lstStyle/>
          <a:p>
            <a:endParaRPr lang="en-AU"/>
          </a:p>
        </p:txBody>
      </p:sp>
      <p:sp>
        <p:nvSpPr>
          <p:cNvPr id="5" name="Slide Number Placeholder 4"/>
          <p:cNvSpPr>
            <a:spLocks noGrp="1"/>
          </p:cNvSpPr>
          <p:nvPr>
            <p:ph type="sldNum" sz="quarter" idx="11"/>
          </p:nvPr>
        </p:nvSpPr>
        <p:spPr/>
        <p:txBody>
          <a:bodyPr/>
          <a:lstStyle/>
          <a:p>
            <a:fld id="{00AE4734-A378-4866-8326-6E5DAC2199EA}" type="slidenum">
              <a:rPr lang="en-AU" smtClean="0"/>
              <a:pPr/>
              <a:t>5</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Traditional 802.11 devices use OFDM and share the medium in a TDMA fashion. All the subcarriers in the available bandwidth is used by one station at a particular time. </a:t>
            </a:r>
            <a:endParaRPr lang="en-US" dirty="0"/>
          </a:p>
        </p:txBody>
      </p:sp>
      <p:sp>
        <p:nvSpPr>
          <p:cNvPr id="4" name="Footer Placeholder 3"/>
          <p:cNvSpPr>
            <a:spLocks noGrp="1"/>
          </p:cNvSpPr>
          <p:nvPr>
            <p:ph type="ftr" sz="quarter" idx="10"/>
          </p:nvPr>
        </p:nvSpPr>
        <p:spPr/>
        <p:txBody>
          <a:bodyPr/>
          <a:lstStyle/>
          <a:p>
            <a:endParaRPr lang="en-AU"/>
          </a:p>
        </p:txBody>
      </p:sp>
      <p:sp>
        <p:nvSpPr>
          <p:cNvPr id="5" name="Slide Number Placeholder 4"/>
          <p:cNvSpPr>
            <a:spLocks noGrp="1"/>
          </p:cNvSpPr>
          <p:nvPr>
            <p:ph type="sldNum" sz="quarter" idx="11"/>
          </p:nvPr>
        </p:nvSpPr>
        <p:spPr/>
        <p:txBody>
          <a:bodyPr/>
          <a:lstStyle/>
          <a:p>
            <a:fld id="{00AE4734-A378-4866-8326-6E5DAC2199EA}" type="slidenum">
              <a:rPr lang="en-AU" smtClean="0"/>
              <a:pPr/>
              <a:t>6</a:t>
            </a:fld>
            <a:endParaRPr lang="en-A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But using OFDMA, we can share the medium in both time and frequency domain. Here a group of subcarriers, called sub-channel is assigned to a node, and multiple device can use the spectrum at the same time.</a:t>
            </a:r>
            <a:endParaRPr lang="en-US" dirty="0"/>
          </a:p>
        </p:txBody>
      </p:sp>
      <p:sp>
        <p:nvSpPr>
          <p:cNvPr id="4" name="Footer Placeholder 3"/>
          <p:cNvSpPr>
            <a:spLocks noGrp="1"/>
          </p:cNvSpPr>
          <p:nvPr>
            <p:ph type="ftr" sz="quarter" idx="10"/>
          </p:nvPr>
        </p:nvSpPr>
        <p:spPr/>
        <p:txBody>
          <a:bodyPr/>
          <a:lstStyle/>
          <a:p>
            <a:endParaRPr lang="en-AU"/>
          </a:p>
        </p:txBody>
      </p:sp>
      <p:sp>
        <p:nvSpPr>
          <p:cNvPr id="5" name="Slide Number Placeholder 4"/>
          <p:cNvSpPr>
            <a:spLocks noGrp="1"/>
          </p:cNvSpPr>
          <p:nvPr>
            <p:ph type="sldNum" sz="quarter" idx="11"/>
          </p:nvPr>
        </p:nvSpPr>
        <p:spPr/>
        <p:txBody>
          <a:bodyPr/>
          <a:lstStyle/>
          <a:p>
            <a:fld id="{00AE4734-A378-4866-8326-6E5DAC2199EA}" type="slidenum">
              <a:rPr lang="en-AU" smtClean="0"/>
              <a:pPr/>
              <a:t>7</a:t>
            </a:fld>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Based on OFDMA, we have proposed a DCF for access point based operations of IEEE 802.11. This work is presented and published in 9</a:t>
            </a:r>
            <a:r>
              <a:rPr lang="en-US" baseline="30000" dirty="0" smtClean="0"/>
              <a:t>th</a:t>
            </a:r>
            <a:r>
              <a:rPr lang="en-US" dirty="0" smtClean="0"/>
              <a:t> Annual Wireless Telecommunications symposium. In that work, we have shown that our proposed protocol can improve the performance substantially. We achieved a throughput improvement of up to </a:t>
            </a:r>
            <a:r>
              <a:rPr lang="en-US" dirty="0" smtClean="0"/>
              <a:t>50</a:t>
            </a:r>
            <a:r>
              <a:rPr lang="en-US" dirty="0" smtClean="0"/>
              <a:t>% by reducing collisions up to 80% and decreasing delay by up to </a:t>
            </a:r>
            <a:r>
              <a:rPr lang="en-US" dirty="0" smtClean="0"/>
              <a:t>30</a:t>
            </a:r>
            <a:r>
              <a:rPr lang="en-US" dirty="0" smtClean="0"/>
              <a:t>%. </a:t>
            </a:r>
          </a:p>
          <a:p>
            <a:endParaRPr lang="en-US" dirty="0" smtClean="0"/>
          </a:p>
          <a:p>
            <a:r>
              <a:rPr lang="en-US" dirty="0" smtClean="0"/>
              <a:t>Multiuser dynamic OFDMA based IEEE </a:t>
            </a:r>
            <a:r>
              <a:rPr lang="en-US" dirty="0" smtClean="0"/>
              <a:t>802.11 distributed </a:t>
            </a:r>
            <a:r>
              <a:rPr lang="en-US" dirty="0" smtClean="0"/>
              <a:t>coordination function (DCF) has received </a:t>
            </a:r>
            <a:r>
              <a:rPr lang="en-US" dirty="0" smtClean="0"/>
              <a:t>significant interest </a:t>
            </a:r>
            <a:r>
              <a:rPr lang="en-US" dirty="0" smtClean="0"/>
              <a:t>from the researchers in recent time. Though several</a:t>
            </a:r>
          </a:p>
          <a:p>
            <a:r>
              <a:rPr lang="en-US" dirty="0" smtClean="0"/>
              <a:t>proposals have been made, to the best of our knowledge, </a:t>
            </a:r>
            <a:r>
              <a:rPr lang="en-US" dirty="0" smtClean="0"/>
              <a:t>none of </a:t>
            </a:r>
            <a:r>
              <a:rPr lang="en-US" dirty="0" smtClean="0"/>
              <a:t>these have presented an analytical model for this kind </a:t>
            </a:r>
            <a:r>
              <a:rPr lang="en-US" dirty="0" smtClean="0"/>
              <a:t>of medium </a:t>
            </a:r>
            <a:r>
              <a:rPr lang="en-US" dirty="0" smtClean="0"/>
              <a:t>access control protocols for IEEE 802.11. This </a:t>
            </a:r>
            <a:r>
              <a:rPr lang="en-US" dirty="0" smtClean="0"/>
              <a:t>paper provides </a:t>
            </a:r>
            <a:r>
              <a:rPr lang="en-US" dirty="0" smtClean="0"/>
              <a:t>a simple, nevertheless, very accurate analytical </a:t>
            </a:r>
            <a:r>
              <a:rPr lang="en-US" dirty="0" smtClean="0"/>
              <a:t>model to </a:t>
            </a:r>
            <a:r>
              <a:rPr lang="en-US" dirty="0" smtClean="0"/>
              <a:t>estimate the performance characteristics of IEEE 802.11 DCF</a:t>
            </a:r>
          </a:p>
          <a:p>
            <a:r>
              <a:rPr lang="en-US" dirty="0" smtClean="0"/>
              <a:t>with OFDMA under the assumptions of ideal channel </a:t>
            </a:r>
            <a:r>
              <a:rPr lang="en-US" dirty="0" smtClean="0"/>
              <a:t>conditions and </a:t>
            </a:r>
            <a:r>
              <a:rPr lang="en-US" dirty="0" smtClean="0"/>
              <a:t>saturation load.</a:t>
            </a:r>
            <a:endParaRPr lang="en-US" dirty="0" smtClean="0"/>
          </a:p>
        </p:txBody>
      </p:sp>
      <p:sp>
        <p:nvSpPr>
          <p:cNvPr id="4" name="Footer Placeholder 3"/>
          <p:cNvSpPr>
            <a:spLocks noGrp="1"/>
          </p:cNvSpPr>
          <p:nvPr>
            <p:ph type="ftr" sz="quarter" idx="10"/>
          </p:nvPr>
        </p:nvSpPr>
        <p:spPr/>
        <p:txBody>
          <a:bodyPr/>
          <a:lstStyle/>
          <a:p>
            <a:endParaRPr lang="en-AU"/>
          </a:p>
        </p:txBody>
      </p:sp>
      <p:sp>
        <p:nvSpPr>
          <p:cNvPr id="5" name="Slide Number Placeholder 4"/>
          <p:cNvSpPr>
            <a:spLocks noGrp="1"/>
          </p:cNvSpPr>
          <p:nvPr>
            <p:ph type="sldNum" sz="quarter" idx="11"/>
          </p:nvPr>
        </p:nvSpPr>
        <p:spPr/>
        <p:txBody>
          <a:bodyPr/>
          <a:lstStyle/>
          <a:p>
            <a:fld id="{00AE4734-A378-4866-8326-6E5DAC2199EA}" type="slidenum">
              <a:rPr lang="en-AU" smtClean="0"/>
              <a:pPr/>
              <a:t>8</a:t>
            </a:fld>
            <a:endParaRPr lang="en-A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figure illustrates the operation of our proposed DCF, where there are four sub-channels and devices are contending to access them.</a:t>
            </a:r>
            <a:endParaRPr lang="en-US" dirty="0"/>
          </a:p>
        </p:txBody>
      </p:sp>
      <p:sp>
        <p:nvSpPr>
          <p:cNvPr id="4" name="Footer Placeholder 3"/>
          <p:cNvSpPr>
            <a:spLocks noGrp="1"/>
          </p:cNvSpPr>
          <p:nvPr>
            <p:ph type="ftr" sz="quarter" idx="10"/>
          </p:nvPr>
        </p:nvSpPr>
        <p:spPr/>
        <p:txBody>
          <a:bodyPr/>
          <a:lstStyle/>
          <a:p>
            <a:endParaRPr lang="en-AU"/>
          </a:p>
        </p:txBody>
      </p:sp>
      <p:sp>
        <p:nvSpPr>
          <p:cNvPr id="5" name="Slide Number Placeholder 4"/>
          <p:cNvSpPr>
            <a:spLocks noGrp="1"/>
          </p:cNvSpPr>
          <p:nvPr>
            <p:ph type="sldNum" sz="quarter" idx="11"/>
          </p:nvPr>
        </p:nvSpPr>
        <p:spPr/>
        <p:txBody>
          <a:bodyPr/>
          <a:lstStyle/>
          <a:p>
            <a:fld id="{00AE4734-A378-4866-8326-6E5DAC2199EA}" type="slidenum">
              <a:rPr lang="en-AU" smtClean="0"/>
              <a:pPr/>
              <a:t>9</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ubtitle 8"/>
          <p:cNvSpPr>
            <a:spLocks noGrp="1"/>
          </p:cNvSpPr>
          <p:nvPr>
            <p:ph type="subTitle" idx="1"/>
          </p:nvPr>
        </p:nvSpPr>
        <p:spPr>
          <a:xfrm>
            <a:off x="1295400" y="41910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Click to edit Master subtitle style</a:t>
            </a:r>
            <a:endParaRPr kumimoji="0" lang="en-US" dirty="0"/>
          </a:p>
        </p:txBody>
      </p:sp>
      <p:sp>
        <p:nvSpPr>
          <p:cNvPr id="7" name="Rectangle 6"/>
          <p:cNvSpPr/>
          <p:nvPr/>
        </p:nvSpPr>
        <p:spPr>
          <a:xfrm>
            <a:off x="62931" y="1219200"/>
            <a:ext cx="9021537" cy="2208297"/>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0986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3352800"/>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dirty="0" smtClean="0"/>
              <a:t>Click to edit Master title style</a:t>
            </a:r>
            <a:endParaRPr kumimoji="0" lang="en-US" dirty="0"/>
          </a:p>
        </p:txBody>
      </p:sp>
      <p:pic>
        <p:nvPicPr>
          <p:cNvPr id="14" name="Picture 2" descr="D:\Documents and Settings\ferdoush\Desktop\images.jpg"/>
          <p:cNvPicPr>
            <a:picLocks noChangeAspect="1" noChangeArrowheads="1"/>
          </p:cNvPicPr>
          <p:nvPr userDrawn="1"/>
        </p:nvPicPr>
        <p:blipFill>
          <a:blip r:embed="rId2" cstate="print">
            <a:clrChange>
              <a:clrFrom>
                <a:srgbClr val="FEFEFE"/>
              </a:clrFrom>
              <a:clrTo>
                <a:srgbClr val="FEFEFE">
                  <a:alpha val="0"/>
                </a:srgbClr>
              </a:clrTo>
            </a:clrChange>
          </a:blip>
          <a:srcRect/>
          <a:stretch>
            <a:fillRect/>
          </a:stretch>
        </p:blipFill>
        <p:spPr bwMode="auto">
          <a:xfrm>
            <a:off x="76200" y="5867400"/>
            <a:ext cx="801969" cy="866775"/>
          </a:xfrm>
          <a:prstGeom prst="rect">
            <a:avLst/>
          </a:prstGeom>
          <a:noFill/>
        </p:spPr>
      </p:pic>
    </p:spTree>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Footer Placeholder 4"/>
          <p:cNvSpPr>
            <a:spLocks noGrp="1"/>
          </p:cNvSpPr>
          <p:nvPr>
            <p:ph type="ftr" sz="quarter" idx="11"/>
          </p:nvPr>
        </p:nvSpPr>
        <p:spPr>
          <a:xfrm>
            <a:off x="914400" y="6172200"/>
            <a:ext cx="3962400" cy="457200"/>
          </a:xfrm>
          <a:prstGeom prst="rect">
            <a:avLst/>
          </a:prstGeom>
        </p:spPr>
        <p:txBody>
          <a:bodyPr/>
          <a:lstStyle/>
          <a:p>
            <a:r>
              <a:rPr lang="en-AU" smtClean="0"/>
              <a:t>Hasan Shahid Ferdous, WTS 2010</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Footer Placeholder 4"/>
          <p:cNvSpPr>
            <a:spLocks noGrp="1"/>
          </p:cNvSpPr>
          <p:nvPr>
            <p:ph type="ftr" sz="quarter" idx="11"/>
          </p:nvPr>
        </p:nvSpPr>
        <p:spPr>
          <a:xfrm>
            <a:off x="914400" y="6172200"/>
            <a:ext cx="3962400" cy="457200"/>
          </a:xfrm>
          <a:prstGeom prst="rect">
            <a:avLst/>
          </a:prstGeom>
        </p:spPr>
        <p:txBody>
          <a:bodyPr/>
          <a:lstStyle/>
          <a:p>
            <a:r>
              <a:rPr lang="en-AU" smtClean="0"/>
              <a:t>Hasan Shahid Ferdous, WTS 2010</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Footer Placeholder 4"/>
          <p:cNvSpPr>
            <a:spLocks noGrp="1"/>
          </p:cNvSpPr>
          <p:nvPr>
            <p:ph type="ftr" sz="quarter" idx="11"/>
          </p:nvPr>
        </p:nvSpPr>
        <p:spPr>
          <a:xfrm>
            <a:off x="3060000" y="6408000"/>
            <a:ext cx="3962400" cy="457200"/>
          </a:xfrm>
          <a:prstGeom prst="rect">
            <a:avLst/>
          </a:prstGeom>
        </p:spPr>
        <p:txBody>
          <a:bodyPr/>
          <a:lstStyle>
            <a:lvl1pPr>
              <a:defRPr sz="1400"/>
            </a:lvl1pPr>
          </a:lstStyle>
          <a:p>
            <a:r>
              <a:rPr lang="en-AU" dirty="0" err="1" smtClean="0"/>
              <a:t>Hasan</a:t>
            </a:r>
            <a:r>
              <a:rPr lang="en-AU" dirty="0" smtClean="0"/>
              <a:t> </a:t>
            </a:r>
            <a:r>
              <a:rPr lang="en-AU" dirty="0" err="1" smtClean="0"/>
              <a:t>Shahid</a:t>
            </a:r>
            <a:r>
              <a:rPr lang="en-AU" dirty="0" smtClean="0"/>
              <a:t> </a:t>
            </a:r>
            <a:r>
              <a:rPr lang="en-AU" dirty="0" err="1" smtClean="0"/>
              <a:t>Ferdous</a:t>
            </a:r>
            <a:r>
              <a:rPr lang="en-AU" dirty="0" smtClean="0"/>
              <a:t>, WCNC 2011</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lvl2pPr>
              <a:buClr>
                <a:schemeClr val="tx2">
                  <a:lumMod val="40000"/>
                  <a:lumOff val="60000"/>
                </a:schemeClr>
              </a:buClr>
              <a:defRPr/>
            </a:lvl2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Footer Placeholder 5"/>
          <p:cNvSpPr>
            <a:spLocks noGrp="1"/>
          </p:cNvSpPr>
          <p:nvPr>
            <p:ph type="ftr" sz="quarter" idx="11"/>
          </p:nvPr>
        </p:nvSpPr>
        <p:spPr>
          <a:xfrm>
            <a:off x="3060000" y="6408000"/>
            <a:ext cx="3962400" cy="457200"/>
          </a:xfrm>
          <a:prstGeom prst="rect">
            <a:avLst/>
          </a:prstGeom>
        </p:spPr>
        <p:txBody>
          <a:bodyPr/>
          <a:lstStyle>
            <a:lvl1pPr>
              <a:defRPr sz="1400"/>
            </a:lvl1pPr>
          </a:lstStyle>
          <a:p>
            <a:r>
              <a:rPr lang="en-AU" dirty="0" err="1" smtClean="0"/>
              <a:t>Hasan</a:t>
            </a:r>
            <a:r>
              <a:rPr lang="en-AU" dirty="0" smtClean="0"/>
              <a:t> </a:t>
            </a:r>
            <a:r>
              <a:rPr lang="en-AU" dirty="0" err="1" smtClean="0"/>
              <a:t>Shahid</a:t>
            </a:r>
            <a:r>
              <a:rPr lang="en-AU" dirty="0" smtClean="0"/>
              <a:t> </a:t>
            </a:r>
            <a:r>
              <a:rPr lang="en-AU" dirty="0" err="1" smtClean="0"/>
              <a:t>Ferdous</a:t>
            </a:r>
            <a:r>
              <a:rPr lang="en-AU" dirty="0" smtClean="0"/>
              <a:t>, WCNC 2011</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8" name="Footer Placeholder 7"/>
          <p:cNvSpPr>
            <a:spLocks noGrp="1"/>
          </p:cNvSpPr>
          <p:nvPr>
            <p:ph type="ftr" sz="quarter" idx="11"/>
          </p:nvPr>
        </p:nvSpPr>
        <p:spPr>
          <a:xfrm>
            <a:off x="3060000" y="6408000"/>
            <a:ext cx="3962400" cy="457200"/>
          </a:xfrm>
          <a:prstGeom prst="rect">
            <a:avLst/>
          </a:prstGeom>
        </p:spPr>
        <p:txBody>
          <a:bodyPr/>
          <a:lstStyle>
            <a:lvl1pPr>
              <a:defRPr sz="1400"/>
            </a:lvl1pPr>
          </a:lstStyle>
          <a:p>
            <a:r>
              <a:rPr lang="en-AU" dirty="0" err="1" smtClean="0"/>
              <a:t>Hasan</a:t>
            </a:r>
            <a:r>
              <a:rPr lang="en-AU" dirty="0" smtClean="0"/>
              <a:t> </a:t>
            </a:r>
            <a:r>
              <a:rPr lang="en-AU" dirty="0" err="1" smtClean="0"/>
              <a:t>Shahid</a:t>
            </a:r>
            <a:r>
              <a:rPr lang="en-AU" dirty="0" smtClean="0"/>
              <a:t> </a:t>
            </a:r>
            <a:r>
              <a:rPr lang="en-AU" dirty="0" err="1" smtClean="0"/>
              <a:t>Ferdous</a:t>
            </a:r>
            <a:r>
              <a:rPr lang="en-AU" dirty="0" smtClean="0"/>
              <a:t>, WCNC 2011</a:t>
            </a:r>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lvl2pPr>
              <a:buClr>
                <a:schemeClr val="tx2">
                  <a:lumMod val="40000"/>
                  <a:lumOff val="60000"/>
                </a:schemeClr>
              </a:buClr>
              <a:defRPr/>
            </a:lvl2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13" name="Content Placeholder 12"/>
          <p:cNvSpPr>
            <a:spLocks noGrp="1"/>
          </p:cNvSpPr>
          <p:nvPr>
            <p:ph sz="half" idx="4"/>
          </p:nvPr>
        </p:nvSpPr>
        <p:spPr>
          <a:xfrm>
            <a:off x="4953000" y="2247900"/>
            <a:ext cx="3733800" cy="3886200"/>
          </a:xfrm>
        </p:spPr>
        <p:txBody>
          <a:bodyPr vert="horz"/>
          <a:lstStyle>
            <a:lvl2pPr>
              <a:buClr>
                <a:schemeClr val="tx2">
                  <a:lumMod val="40000"/>
                  <a:lumOff val="60000"/>
                </a:schemeClr>
              </a:buClr>
              <a:defRPr/>
            </a:lvl2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Footer Placeholder 3"/>
          <p:cNvSpPr>
            <a:spLocks noGrp="1"/>
          </p:cNvSpPr>
          <p:nvPr>
            <p:ph type="ftr" sz="quarter" idx="11"/>
          </p:nvPr>
        </p:nvSpPr>
        <p:spPr>
          <a:xfrm>
            <a:off x="3060000" y="6408000"/>
            <a:ext cx="3962400" cy="457200"/>
          </a:xfrm>
          <a:prstGeom prst="rect">
            <a:avLst/>
          </a:prstGeom>
        </p:spPr>
        <p:txBody>
          <a:bodyPr/>
          <a:lstStyle>
            <a:lvl1pPr>
              <a:defRPr sz="1400"/>
            </a:lvl1pPr>
          </a:lstStyle>
          <a:p>
            <a:r>
              <a:rPr lang="en-AU" dirty="0" err="1" smtClean="0"/>
              <a:t>Hasan</a:t>
            </a:r>
            <a:r>
              <a:rPr lang="en-AU" dirty="0" smtClean="0"/>
              <a:t> </a:t>
            </a:r>
            <a:r>
              <a:rPr lang="en-AU" dirty="0" err="1" smtClean="0"/>
              <a:t>Shahid</a:t>
            </a:r>
            <a:r>
              <a:rPr lang="en-AU" dirty="0" smtClean="0"/>
              <a:t> </a:t>
            </a:r>
            <a:r>
              <a:rPr lang="en-AU" dirty="0" err="1" smtClean="0"/>
              <a:t>Ferdous</a:t>
            </a:r>
            <a:r>
              <a:rPr lang="en-AU" dirty="0" smtClean="0"/>
              <a:t>, WCNC 2011</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914400" y="6172200"/>
            <a:ext cx="3962400" cy="457200"/>
          </a:xfrm>
          <a:prstGeom prst="rect">
            <a:avLst/>
          </a:prstGeom>
        </p:spPr>
        <p:txBody>
          <a:bodyPr/>
          <a:lstStyle/>
          <a:p>
            <a:r>
              <a:rPr lang="en-AU" smtClean="0"/>
              <a:t>Hasan Shahid Ferdous, WTS 2010</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6" name="Footer Placeholder 5"/>
          <p:cNvSpPr>
            <a:spLocks noGrp="1"/>
          </p:cNvSpPr>
          <p:nvPr>
            <p:ph type="ftr" sz="quarter" idx="11"/>
          </p:nvPr>
        </p:nvSpPr>
        <p:spPr>
          <a:xfrm>
            <a:off x="914400" y="6172200"/>
            <a:ext cx="3962400" cy="457200"/>
          </a:xfrm>
          <a:prstGeom prst="rect">
            <a:avLst/>
          </a:prstGeom>
        </p:spPr>
        <p:txBody>
          <a:bodyPr/>
          <a:lstStyle/>
          <a:p>
            <a:r>
              <a:rPr lang="en-AU" smtClean="0"/>
              <a:t>Hasan Shahid Ferdous, WTS 2010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lvl2pPr>
              <a:buClr>
                <a:schemeClr val="tx2">
                  <a:lumMod val="40000"/>
                  <a:lumOff val="60000"/>
                </a:schemeClr>
              </a:buClr>
              <a:defRPr/>
            </a:lvl2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6" name="Footer Placeholder 5"/>
          <p:cNvSpPr>
            <a:spLocks noGrp="1"/>
          </p:cNvSpPr>
          <p:nvPr>
            <p:ph type="ftr" sz="quarter" idx="11"/>
          </p:nvPr>
        </p:nvSpPr>
        <p:spPr>
          <a:xfrm>
            <a:off x="914400" y="6172200"/>
            <a:ext cx="3886200" cy="457200"/>
          </a:xfrm>
          <a:prstGeom prst="rect">
            <a:avLst/>
          </a:prstGeom>
        </p:spPr>
        <p:txBody>
          <a:bodyPr/>
          <a:lstStyle/>
          <a:p>
            <a:r>
              <a:rPr lang="en-AU" smtClean="0"/>
              <a:t>Hasan Shahid Ferdous, WTS 2010</a:t>
            </a:r>
            <a:endParaRPr lang="en-US" dirty="0"/>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r>
              <a:rPr lang="en-US" dirty="0" smtClean="0"/>
              <a:t>Monash University, Australia</a:t>
            </a:r>
            <a:endParaRPr lang="en-AU" dirty="0"/>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pic>
        <p:nvPicPr>
          <p:cNvPr id="1026" name="Picture 2" descr="D:\Documents and Settings\ferdoush\Desktop\images.jpg"/>
          <p:cNvPicPr>
            <a:picLocks noChangeAspect="1" noChangeArrowheads="1"/>
          </p:cNvPicPr>
          <p:nvPr userDrawn="1"/>
        </p:nvPicPr>
        <p:blipFill>
          <a:blip r:embed="rId13" cstate="print">
            <a:clrChange>
              <a:clrFrom>
                <a:srgbClr val="FEFEFE"/>
              </a:clrFrom>
              <a:clrTo>
                <a:srgbClr val="FEFEFE">
                  <a:alpha val="0"/>
                </a:srgbClr>
              </a:clrTo>
            </a:clrChange>
          </a:blip>
          <a:srcRect/>
          <a:stretch>
            <a:fillRect/>
          </a:stretch>
        </p:blipFill>
        <p:spPr bwMode="auto">
          <a:xfrm>
            <a:off x="8406837" y="6067425"/>
            <a:ext cx="660963" cy="714375"/>
          </a:xfrm>
          <a:prstGeom prst="rect">
            <a:avLst/>
          </a:prstGeom>
          <a:noFill/>
        </p:spPr>
      </p:pic>
    </p:spTree>
  </p:cSld>
  <p:clrMap bg1="lt1" tx1="dk1" bg2="lt2" tx2="dk2" accent1="accent1" accent2="accent2" accent3="accent3" accent4="accent4" accent5="accent5" accent6="accent6" hlink="hlink" folHlink="folHlink"/>
  <p:sldLayoutIdLst>
    <p:sldLayoutId id="2147483661" r:id="rId1"/>
    <p:sldLayoutId id="2147483663" r:id="rId2"/>
    <p:sldLayoutId id="2147483662"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fade/>
  </p:transition>
  <p:timing>
    <p:tnLst>
      <p:par>
        <p:cTn id="1" dur="indefinite" restart="never" nodeType="tmRoot"/>
      </p:par>
    </p:tnLst>
  </p:timing>
  <p:hf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tx2">
            <a:lumMod val="40000"/>
            <a:lumOff val="60000"/>
          </a:schemeClr>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219200"/>
            <a:ext cx="8686800" cy="2227870"/>
          </a:xfrm>
        </p:spPr>
        <p:txBody>
          <a:bodyPr>
            <a:normAutofit/>
          </a:bodyPr>
          <a:lstStyle/>
          <a:p>
            <a:r>
              <a:rPr smtClean="0"/>
              <a:t>Analytical Modeling of Enhanced IEEE 802.11 </a:t>
            </a:r>
            <a:r>
              <a:rPr smtClean="0"/>
              <a:t>with Multiuser </a:t>
            </a:r>
            <a:r>
              <a:rPr smtClean="0"/>
              <a:t>Dynamic OFDMA under Saturation </a:t>
            </a:r>
            <a:r>
              <a:rPr smtClean="0"/>
              <a:t>Load</a:t>
            </a:r>
            <a:endParaRPr lang="en-US" dirty="0" smtClean="0"/>
          </a:p>
        </p:txBody>
      </p:sp>
      <p:sp>
        <p:nvSpPr>
          <p:cNvPr id="4" name="Subtitle 2"/>
          <p:cNvSpPr>
            <a:spLocks noGrp="1"/>
          </p:cNvSpPr>
          <p:nvPr>
            <p:ph type="subTitle" idx="1"/>
          </p:nvPr>
        </p:nvSpPr>
        <p:spPr>
          <a:xfrm>
            <a:off x="1371600" y="3733800"/>
            <a:ext cx="6400800" cy="2819400"/>
          </a:xfrm>
        </p:spPr>
        <p:txBody>
          <a:bodyPr>
            <a:noAutofit/>
          </a:bodyPr>
          <a:lstStyle/>
          <a:p>
            <a:r>
              <a:rPr lang="en-US" sz="2800" dirty="0" smtClean="0"/>
              <a:t>Hasan </a:t>
            </a:r>
            <a:r>
              <a:rPr lang="en-US" sz="2800" dirty="0" err="1" smtClean="0"/>
              <a:t>Shahid</a:t>
            </a:r>
            <a:r>
              <a:rPr lang="en-US" sz="2800" dirty="0" smtClean="0"/>
              <a:t> </a:t>
            </a:r>
            <a:r>
              <a:rPr lang="en-US" sz="2800" dirty="0" err="1" smtClean="0"/>
              <a:t>Ferdous</a:t>
            </a:r>
            <a:r>
              <a:rPr lang="en-US" sz="2800" dirty="0" smtClean="0"/>
              <a:t>, </a:t>
            </a:r>
            <a:r>
              <a:rPr lang="en-US" sz="2800" dirty="0" err="1" smtClean="0"/>
              <a:t>Manzur</a:t>
            </a:r>
            <a:r>
              <a:rPr lang="en-US" sz="2800" dirty="0" smtClean="0"/>
              <a:t> </a:t>
            </a:r>
            <a:r>
              <a:rPr lang="en-US" sz="2800" dirty="0" err="1" smtClean="0"/>
              <a:t>Murshed</a:t>
            </a:r>
            <a:endParaRPr lang="en-US" sz="2800" dirty="0" smtClean="0"/>
          </a:p>
          <a:p>
            <a:endParaRPr lang="en-US" sz="1600" dirty="0" smtClean="0"/>
          </a:p>
          <a:p>
            <a:r>
              <a:rPr lang="en-US" sz="2400" dirty="0" smtClean="0"/>
              <a:t>Presented By</a:t>
            </a:r>
          </a:p>
          <a:p>
            <a:r>
              <a:rPr lang="en-US" sz="2800" dirty="0" err="1" smtClean="0"/>
              <a:t>Masumuzzaman</a:t>
            </a:r>
            <a:r>
              <a:rPr lang="en-US" sz="2800" dirty="0" smtClean="0"/>
              <a:t> </a:t>
            </a:r>
            <a:r>
              <a:rPr lang="en-US" sz="2800" dirty="0" err="1" smtClean="0"/>
              <a:t>Bhuiyan</a:t>
            </a:r>
            <a:endParaRPr lang="en-US" sz="800" dirty="0" smtClean="0"/>
          </a:p>
          <a:p>
            <a:endParaRPr lang="en-US" sz="800" dirty="0" smtClean="0"/>
          </a:p>
          <a:p>
            <a:r>
              <a:rPr lang="en-US" sz="2200" dirty="0" smtClean="0"/>
              <a:t>Monash University, Australia</a:t>
            </a:r>
          </a:p>
          <a:p>
            <a:r>
              <a:rPr lang="en-US" sz="2200" dirty="0" smtClean="0"/>
              <a:t>www.monash.edu.au</a:t>
            </a:r>
          </a:p>
          <a:p>
            <a:endParaRPr lang="en-US" sz="800"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Effect transition="in" filter="fade">
                                      <p:cBhvr>
                                        <p:cTn id="11" dur="1000"/>
                                        <p:tgtEl>
                                          <p:spTgt spid="4">
                                            <p:txEl>
                                              <p:pRg st="2" end="2"/>
                                            </p:txEl>
                                          </p:spTgt>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Effect transition="in" filter="fade">
                                      <p:cBhvr>
                                        <p:cTn id="15" dur="1000"/>
                                        <p:tgtEl>
                                          <p:spTgt spid="4">
                                            <p:txEl>
                                              <p:pRg st="3" end="3"/>
                                            </p:txEl>
                                          </p:spTgt>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1000"/>
                                        <p:tgtEl>
                                          <p:spTgt spid="4">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10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86800" cy="1143000"/>
          </a:xfrm>
        </p:spPr>
        <p:txBody>
          <a:bodyPr>
            <a:normAutofit fontScale="90000"/>
          </a:bodyPr>
          <a:lstStyle/>
          <a:p>
            <a:r>
              <a:rPr lang="en-US" dirty="0" smtClean="0"/>
              <a:t>A Markov Chain Model of Our Proposed DCF</a:t>
            </a:r>
            <a:endParaRPr lang="en-US" dirty="0"/>
          </a:p>
        </p:txBody>
      </p:sp>
      <p:sp>
        <p:nvSpPr>
          <p:cNvPr id="3" name="Footer Placeholder 2"/>
          <p:cNvSpPr>
            <a:spLocks noGrp="1"/>
          </p:cNvSpPr>
          <p:nvPr>
            <p:ph type="ftr" sz="quarter" idx="11"/>
          </p:nvPr>
        </p:nvSpPr>
        <p:spPr/>
        <p:txBody>
          <a:bodyPr/>
          <a:lstStyle/>
          <a:p>
            <a:r>
              <a:rPr lang="en-AU" dirty="0" err="1" smtClean="0"/>
              <a:t>Hasan</a:t>
            </a:r>
            <a:r>
              <a:rPr lang="en-AU" dirty="0" smtClean="0"/>
              <a:t> </a:t>
            </a:r>
            <a:r>
              <a:rPr lang="en-AU" dirty="0" err="1" smtClean="0"/>
              <a:t>Shahid</a:t>
            </a:r>
            <a:r>
              <a:rPr lang="en-AU" dirty="0" smtClean="0"/>
              <a:t> </a:t>
            </a:r>
            <a:r>
              <a:rPr lang="en-AU" dirty="0" err="1" smtClean="0"/>
              <a:t>Ferdous</a:t>
            </a:r>
            <a:r>
              <a:rPr lang="en-AU" dirty="0" smtClean="0"/>
              <a:t>, APCC 2011</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pic>
        <p:nvPicPr>
          <p:cNvPr id="2050" name="Picture 2"/>
          <p:cNvPicPr>
            <a:picLocks noChangeAspect="1" noChangeArrowheads="1"/>
          </p:cNvPicPr>
          <p:nvPr/>
        </p:nvPicPr>
        <p:blipFill>
          <a:blip r:embed="rId3"/>
          <a:srcRect/>
          <a:stretch>
            <a:fillRect/>
          </a:stretch>
        </p:blipFill>
        <p:spPr bwMode="auto">
          <a:xfrm>
            <a:off x="1219200" y="1143000"/>
            <a:ext cx="6529132" cy="5014913"/>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7772400" cy="1143000"/>
          </a:xfrm>
        </p:spPr>
        <p:txBody>
          <a:bodyPr>
            <a:normAutofit/>
          </a:bodyPr>
          <a:lstStyle/>
          <a:p>
            <a:r>
              <a:rPr lang="en-US" dirty="0" smtClean="0"/>
              <a:t>Simulation Scenario</a:t>
            </a:r>
            <a:endParaRPr lang="en-AU"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
        <p:nvSpPr>
          <p:cNvPr id="5" name="Content Placeholder 4"/>
          <p:cNvSpPr>
            <a:spLocks noGrp="1"/>
          </p:cNvSpPr>
          <p:nvPr>
            <p:ph sz="quarter" idx="1"/>
          </p:nvPr>
        </p:nvSpPr>
        <p:spPr>
          <a:xfrm>
            <a:off x="838200" y="1524000"/>
            <a:ext cx="7772400" cy="4876800"/>
          </a:xfrm>
        </p:spPr>
        <p:txBody>
          <a:bodyPr>
            <a:normAutofit/>
          </a:bodyPr>
          <a:lstStyle/>
          <a:p>
            <a:pPr>
              <a:spcBef>
                <a:spcPts val="0"/>
              </a:spcBef>
            </a:pPr>
            <a:endParaRPr lang="en-US" sz="400" dirty="0" smtClean="0"/>
          </a:p>
          <a:p>
            <a:r>
              <a:rPr lang="en-AU" sz="2400" dirty="0" smtClean="0"/>
              <a:t>Number of sub-channel = 2, 4, </a:t>
            </a:r>
            <a:r>
              <a:rPr lang="en-AU" sz="2400" dirty="0" smtClean="0"/>
              <a:t>8, 16</a:t>
            </a:r>
            <a:endParaRPr lang="en-AU" sz="2400" dirty="0" smtClean="0"/>
          </a:p>
          <a:p>
            <a:pPr>
              <a:spcBef>
                <a:spcPts val="0"/>
              </a:spcBef>
            </a:pPr>
            <a:endParaRPr lang="en-AU" sz="400" dirty="0" smtClean="0"/>
          </a:p>
          <a:p>
            <a:r>
              <a:rPr lang="en-AU" sz="2400" dirty="0" smtClean="0"/>
              <a:t>Number of Nodes = 2, 4, .... ..., 50</a:t>
            </a:r>
          </a:p>
          <a:p>
            <a:pPr>
              <a:spcBef>
                <a:spcPts val="0"/>
              </a:spcBef>
            </a:pPr>
            <a:endParaRPr lang="en-AU" sz="400" dirty="0" smtClean="0"/>
          </a:p>
          <a:p>
            <a:r>
              <a:rPr lang="en-AU" sz="2400" dirty="0" smtClean="0"/>
              <a:t>Packet size = 1024 bytes.</a:t>
            </a:r>
            <a:endParaRPr lang="en-AU" sz="800" dirty="0" smtClean="0"/>
          </a:p>
          <a:p>
            <a:pPr>
              <a:spcBef>
                <a:spcPts val="0"/>
              </a:spcBef>
            </a:pPr>
            <a:endParaRPr lang="en-AU" sz="400" dirty="0" smtClean="0"/>
          </a:p>
          <a:p>
            <a:r>
              <a:rPr lang="en-AU" sz="2400" dirty="0" smtClean="0"/>
              <a:t>Simulation time = 10s</a:t>
            </a:r>
          </a:p>
          <a:p>
            <a:pPr>
              <a:spcBef>
                <a:spcPts val="0"/>
              </a:spcBef>
            </a:pPr>
            <a:endParaRPr lang="en-AU" sz="400" dirty="0" smtClean="0"/>
          </a:p>
          <a:p>
            <a:r>
              <a:rPr lang="en-AU" sz="2400" dirty="0" smtClean="0"/>
              <a:t>Number of </a:t>
            </a:r>
            <a:r>
              <a:rPr lang="en-AU" sz="2400" dirty="0" smtClean="0"/>
              <a:t>simulation runs </a:t>
            </a:r>
            <a:r>
              <a:rPr lang="en-AU" sz="2400" dirty="0" smtClean="0"/>
              <a:t>= 100</a:t>
            </a:r>
          </a:p>
          <a:p>
            <a:pPr>
              <a:spcBef>
                <a:spcPts val="0"/>
              </a:spcBef>
            </a:pPr>
            <a:endParaRPr lang="en-AU" sz="400" dirty="0" smtClean="0"/>
          </a:p>
          <a:p>
            <a:r>
              <a:rPr lang="en-AU" sz="2400" dirty="0" smtClean="0"/>
              <a:t>IEEE 802.11a/g system parameters.</a:t>
            </a:r>
          </a:p>
          <a:p>
            <a:endParaRPr lang="en-AU" sz="2400" dirty="0" smtClean="0"/>
          </a:p>
          <a:p>
            <a:pPr>
              <a:buFont typeface="Wingdings" pitchFamily="2" charset="2"/>
              <a:buChar char="Ø"/>
            </a:pPr>
            <a:r>
              <a:rPr lang="en-AU" sz="2400" dirty="0" err="1" smtClean="0"/>
              <a:t>SimJava</a:t>
            </a:r>
            <a:r>
              <a:rPr lang="en-AU" sz="2400" dirty="0" smtClean="0"/>
              <a:t> based event driven simulation</a:t>
            </a:r>
            <a:endParaRPr lang="en-AU" sz="2400" dirty="0"/>
          </a:p>
        </p:txBody>
      </p:sp>
      <p:sp>
        <p:nvSpPr>
          <p:cNvPr id="7" name="Footer Placeholder 6"/>
          <p:cNvSpPr>
            <a:spLocks noGrp="1"/>
          </p:cNvSpPr>
          <p:nvPr>
            <p:ph type="ftr" sz="quarter" idx="11"/>
          </p:nvPr>
        </p:nvSpPr>
        <p:spPr>
          <a:xfrm>
            <a:off x="3060000" y="6408000"/>
            <a:ext cx="3962400" cy="457200"/>
          </a:xfrm>
        </p:spPr>
        <p:txBody>
          <a:bodyPr/>
          <a:lstStyle/>
          <a:p>
            <a:r>
              <a:rPr lang="en-AU" dirty="0" smtClean="0"/>
              <a:t>Hasan Shahid Ferdous, </a:t>
            </a:r>
            <a:r>
              <a:rPr lang="en-AU" dirty="0" smtClean="0"/>
              <a:t>APCC </a:t>
            </a:r>
            <a:r>
              <a:rPr lang="en-AU" dirty="0" smtClean="0"/>
              <a:t>2011</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2000"/>
                                        <p:tgtEl>
                                          <p:spTgt spid="5">
                                            <p:txEl>
                                              <p:pRg st="1" end="1"/>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animEffect transition="in" filter="fade">
                                      <p:cBhvr>
                                        <p:cTn id="11" dur="2000"/>
                                        <p:tgtEl>
                                          <p:spTgt spid="5">
                                            <p:txEl>
                                              <p:pRg st="3" end="3"/>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animEffect transition="in" filter="fade">
                                      <p:cBhvr>
                                        <p:cTn id="15" dur="2000"/>
                                        <p:tgtEl>
                                          <p:spTgt spid="5">
                                            <p:txEl>
                                              <p:pRg st="5" end="5"/>
                                            </p:txEl>
                                          </p:spTgt>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5">
                                            <p:txEl>
                                              <p:pRg st="7" end="7"/>
                                            </p:txEl>
                                          </p:spTgt>
                                        </p:tgtEl>
                                        <p:attrNameLst>
                                          <p:attrName>style.visibility</p:attrName>
                                        </p:attrNameLst>
                                      </p:cBhvr>
                                      <p:to>
                                        <p:strVal val="visible"/>
                                      </p:to>
                                    </p:set>
                                    <p:animEffect transition="in" filter="fade">
                                      <p:cBhvr>
                                        <p:cTn id="19" dur="2000"/>
                                        <p:tgtEl>
                                          <p:spTgt spid="5">
                                            <p:txEl>
                                              <p:pRg st="7" end="7"/>
                                            </p:txEl>
                                          </p:spTgt>
                                        </p:tgtEl>
                                      </p:cBhvr>
                                    </p:animEffect>
                                  </p:childTnLst>
                                </p:cTn>
                              </p:par>
                            </p:childTnLst>
                          </p:cTn>
                        </p:par>
                        <p:par>
                          <p:cTn id="20" fill="hold">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5">
                                            <p:txEl>
                                              <p:pRg st="9" end="9"/>
                                            </p:txEl>
                                          </p:spTgt>
                                        </p:tgtEl>
                                        <p:attrNameLst>
                                          <p:attrName>style.visibility</p:attrName>
                                        </p:attrNameLst>
                                      </p:cBhvr>
                                      <p:to>
                                        <p:strVal val="visible"/>
                                      </p:to>
                                    </p:set>
                                    <p:animEffect transition="in" filter="fade">
                                      <p:cBhvr>
                                        <p:cTn id="23" dur="2000"/>
                                        <p:tgtEl>
                                          <p:spTgt spid="5">
                                            <p:txEl>
                                              <p:pRg st="9" end="9"/>
                                            </p:txEl>
                                          </p:spTgt>
                                        </p:tgtEl>
                                      </p:cBhvr>
                                    </p:animEffect>
                                  </p:childTnLst>
                                </p:cTn>
                              </p:par>
                            </p:childTnLst>
                          </p:cTn>
                        </p:par>
                        <p:par>
                          <p:cTn id="24" fill="hold">
                            <p:stCondLst>
                              <p:cond delay="10000"/>
                            </p:stCondLst>
                            <p:childTnLst>
                              <p:par>
                                <p:cTn id="25" presetID="10" presetClass="entr" presetSubtype="0" fill="hold" grpId="0" nodeType="afterEffect">
                                  <p:stCondLst>
                                    <p:cond delay="0"/>
                                  </p:stCondLst>
                                  <p:childTnLst>
                                    <p:set>
                                      <p:cBhvr>
                                        <p:cTn id="26" dur="1" fill="hold">
                                          <p:stCondLst>
                                            <p:cond delay="0"/>
                                          </p:stCondLst>
                                        </p:cTn>
                                        <p:tgtEl>
                                          <p:spTgt spid="5">
                                            <p:txEl>
                                              <p:pRg st="11" end="11"/>
                                            </p:txEl>
                                          </p:spTgt>
                                        </p:tgtEl>
                                        <p:attrNameLst>
                                          <p:attrName>style.visibility</p:attrName>
                                        </p:attrNameLst>
                                      </p:cBhvr>
                                      <p:to>
                                        <p:strVal val="visible"/>
                                      </p:to>
                                    </p:set>
                                    <p:animEffect transition="in" filter="fade">
                                      <p:cBhvr>
                                        <p:cTn id="27" dur="2000"/>
                                        <p:tgtEl>
                                          <p:spTgt spid="5">
                                            <p:txEl>
                                              <p:pRg st="11" end="1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13" end="13"/>
                                            </p:txEl>
                                          </p:spTgt>
                                        </p:tgtEl>
                                        <p:attrNameLst>
                                          <p:attrName>style.visibility</p:attrName>
                                        </p:attrNameLst>
                                      </p:cBhvr>
                                      <p:to>
                                        <p:strVal val="visible"/>
                                      </p:to>
                                    </p:set>
                                    <p:animEffect transition="in" filter="fade">
                                      <p:cBhvr>
                                        <p:cTn id="32" dur="2000"/>
                                        <p:tgtEl>
                                          <p:spTgt spid="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7772400" cy="1143000"/>
          </a:xfrm>
        </p:spPr>
        <p:txBody>
          <a:bodyPr/>
          <a:lstStyle/>
          <a:p>
            <a:r>
              <a:rPr lang="en-US" dirty="0" smtClean="0"/>
              <a:t>RTS Collision Rate</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12</a:t>
            </a:fld>
            <a:endParaRPr lang="en-US"/>
          </a:p>
        </p:txBody>
      </p:sp>
      <p:sp>
        <p:nvSpPr>
          <p:cNvPr id="9" name="Footer Placeholder 6"/>
          <p:cNvSpPr>
            <a:spLocks noGrp="1"/>
          </p:cNvSpPr>
          <p:nvPr>
            <p:ph type="ftr" sz="quarter" idx="11"/>
          </p:nvPr>
        </p:nvSpPr>
        <p:spPr>
          <a:xfrm>
            <a:off x="3060000" y="6408000"/>
            <a:ext cx="3962400" cy="457200"/>
          </a:xfrm>
        </p:spPr>
        <p:txBody>
          <a:bodyPr/>
          <a:lstStyle/>
          <a:p>
            <a:r>
              <a:rPr lang="en-AU" dirty="0" smtClean="0"/>
              <a:t>Hasan Shahid Ferdous, </a:t>
            </a:r>
            <a:r>
              <a:rPr lang="en-AU" dirty="0" smtClean="0"/>
              <a:t>APCC </a:t>
            </a:r>
            <a:r>
              <a:rPr lang="en-AU" dirty="0" smtClean="0"/>
              <a:t>2011</a:t>
            </a:r>
            <a:endParaRPr lang="en-US" dirty="0"/>
          </a:p>
        </p:txBody>
      </p:sp>
      <p:pic>
        <p:nvPicPr>
          <p:cNvPr id="5122" name="Picture 2"/>
          <p:cNvPicPr>
            <a:picLocks noChangeAspect="1" noChangeArrowheads="1"/>
          </p:cNvPicPr>
          <p:nvPr/>
        </p:nvPicPr>
        <p:blipFill>
          <a:blip r:embed="rId3"/>
          <a:srcRect/>
          <a:stretch>
            <a:fillRect/>
          </a:stretch>
        </p:blipFill>
        <p:spPr bwMode="auto">
          <a:xfrm>
            <a:off x="1371600" y="1110937"/>
            <a:ext cx="6319837" cy="5061263"/>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7772400" cy="1143000"/>
          </a:xfrm>
        </p:spPr>
        <p:txBody>
          <a:bodyPr/>
          <a:lstStyle/>
          <a:p>
            <a:r>
              <a:rPr lang="en-US" dirty="0" smtClean="0"/>
              <a:t>Average Contention Window Size</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13</a:t>
            </a:fld>
            <a:endParaRPr lang="en-US"/>
          </a:p>
        </p:txBody>
      </p:sp>
      <p:sp>
        <p:nvSpPr>
          <p:cNvPr id="7" name="Footer Placeholder 6"/>
          <p:cNvSpPr>
            <a:spLocks noGrp="1"/>
          </p:cNvSpPr>
          <p:nvPr>
            <p:ph type="ftr" sz="quarter" idx="11"/>
          </p:nvPr>
        </p:nvSpPr>
        <p:spPr>
          <a:xfrm>
            <a:off x="3060000" y="6408000"/>
            <a:ext cx="3962400" cy="457200"/>
          </a:xfrm>
        </p:spPr>
        <p:txBody>
          <a:bodyPr/>
          <a:lstStyle/>
          <a:p>
            <a:r>
              <a:rPr lang="en-AU" dirty="0" smtClean="0"/>
              <a:t>Hasan Shahid Ferdous, </a:t>
            </a:r>
            <a:r>
              <a:rPr lang="en-AU" dirty="0" smtClean="0"/>
              <a:t>APCC </a:t>
            </a:r>
            <a:r>
              <a:rPr lang="en-AU" dirty="0" smtClean="0"/>
              <a:t>2011</a:t>
            </a:r>
            <a:endParaRPr lang="en-US" dirty="0"/>
          </a:p>
        </p:txBody>
      </p:sp>
      <p:pic>
        <p:nvPicPr>
          <p:cNvPr id="6146" name="Picture 2"/>
          <p:cNvPicPr>
            <a:picLocks noChangeAspect="1" noChangeArrowheads="1"/>
          </p:cNvPicPr>
          <p:nvPr/>
        </p:nvPicPr>
        <p:blipFill>
          <a:blip r:embed="rId3"/>
          <a:srcRect/>
          <a:stretch>
            <a:fillRect/>
          </a:stretch>
        </p:blipFill>
        <p:spPr bwMode="auto">
          <a:xfrm>
            <a:off x="1752600" y="1143000"/>
            <a:ext cx="5930898" cy="5062538"/>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7772400" cy="1143000"/>
          </a:xfrm>
        </p:spPr>
        <p:txBody>
          <a:bodyPr/>
          <a:lstStyle/>
          <a:p>
            <a:r>
              <a:rPr lang="en-US" dirty="0" smtClean="0"/>
              <a:t>Data Throughput</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14</a:t>
            </a:fld>
            <a:endParaRPr lang="en-US"/>
          </a:p>
        </p:txBody>
      </p:sp>
      <p:sp>
        <p:nvSpPr>
          <p:cNvPr id="7" name="Footer Placeholder 6"/>
          <p:cNvSpPr>
            <a:spLocks noGrp="1"/>
          </p:cNvSpPr>
          <p:nvPr>
            <p:ph type="ftr" sz="quarter" idx="11"/>
          </p:nvPr>
        </p:nvSpPr>
        <p:spPr>
          <a:xfrm>
            <a:off x="3060000" y="6408000"/>
            <a:ext cx="3962400" cy="457200"/>
          </a:xfrm>
        </p:spPr>
        <p:txBody>
          <a:bodyPr/>
          <a:lstStyle/>
          <a:p>
            <a:r>
              <a:rPr lang="en-AU" dirty="0" smtClean="0"/>
              <a:t>Hasan Shahid Ferdous, </a:t>
            </a:r>
            <a:r>
              <a:rPr lang="en-AU" dirty="0" smtClean="0"/>
              <a:t>APCC </a:t>
            </a:r>
            <a:r>
              <a:rPr lang="en-AU" dirty="0" smtClean="0"/>
              <a:t>2011</a:t>
            </a:r>
            <a:endParaRPr lang="en-US" dirty="0"/>
          </a:p>
        </p:txBody>
      </p:sp>
      <p:pic>
        <p:nvPicPr>
          <p:cNvPr id="3075" name="Picture 3"/>
          <p:cNvPicPr>
            <a:picLocks noChangeAspect="1" noChangeArrowheads="1"/>
          </p:cNvPicPr>
          <p:nvPr/>
        </p:nvPicPr>
        <p:blipFill>
          <a:blip r:embed="rId3"/>
          <a:srcRect/>
          <a:stretch>
            <a:fillRect/>
          </a:stretch>
        </p:blipFill>
        <p:spPr bwMode="auto">
          <a:xfrm>
            <a:off x="1524000" y="1258429"/>
            <a:ext cx="6096000" cy="4760122"/>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772400" cy="1143000"/>
          </a:xfrm>
        </p:spPr>
        <p:txBody>
          <a:bodyPr/>
          <a:lstStyle/>
          <a:p>
            <a:r>
              <a:rPr lang="en-US" dirty="0" smtClean="0"/>
              <a:t>Average Packet Transmission Delay</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
        <p:nvSpPr>
          <p:cNvPr id="7" name="Footer Placeholder 6"/>
          <p:cNvSpPr>
            <a:spLocks noGrp="1"/>
          </p:cNvSpPr>
          <p:nvPr>
            <p:ph type="ftr" sz="quarter" idx="11"/>
          </p:nvPr>
        </p:nvSpPr>
        <p:spPr>
          <a:xfrm>
            <a:off x="3060000" y="6408000"/>
            <a:ext cx="3962400" cy="457200"/>
          </a:xfrm>
        </p:spPr>
        <p:txBody>
          <a:bodyPr/>
          <a:lstStyle/>
          <a:p>
            <a:r>
              <a:rPr lang="en-AU" dirty="0" smtClean="0"/>
              <a:t>Hasan Shahid Ferdous, </a:t>
            </a:r>
            <a:r>
              <a:rPr lang="en-AU" dirty="0" smtClean="0"/>
              <a:t>APCC 2011</a:t>
            </a:r>
            <a:endParaRPr lang="en-US" dirty="0"/>
          </a:p>
        </p:txBody>
      </p:sp>
      <p:pic>
        <p:nvPicPr>
          <p:cNvPr id="4098" name="Picture 2"/>
          <p:cNvPicPr>
            <a:picLocks noChangeAspect="1" noChangeArrowheads="1"/>
          </p:cNvPicPr>
          <p:nvPr/>
        </p:nvPicPr>
        <p:blipFill>
          <a:blip r:embed="rId3"/>
          <a:srcRect/>
          <a:stretch>
            <a:fillRect/>
          </a:stretch>
        </p:blipFill>
        <p:spPr bwMode="auto">
          <a:xfrm>
            <a:off x="1547813" y="1219200"/>
            <a:ext cx="6300787" cy="4952507"/>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7772400" cy="1143000"/>
          </a:xfrm>
        </p:spPr>
        <p:txBody>
          <a:bodyPr/>
          <a:lstStyle/>
          <a:p>
            <a:r>
              <a:rPr lang="en-US" dirty="0" smtClean="0"/>
              <a:t>Summary and Future Goals</a:t>
            </a:r>
            <a:endParaRPr lang="en-AU"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16</a:t>
            </a:fld>
            <a:endParaRPr lang="en-US"/>
          </a:p>
        </p:txBody>
      </p:sp>
      <p:sp>
        <p:nvSpPr>
          <p:cNvPr id="4" name="Content Placeholder 3"/>
          <p:cNvSpPr>
            <a:spLocks noGrp="1"/>
          </p:cNvSpPr>
          <p:nvPr>
            <p:ph sz="quarter" idx="1"/>
          </p:nvPr>
        </p:nvSpPr>
        <p:spPr>
          <a:xfrm>
            <a:off x="914400" y="1447800"/>
            <a:ext cx="7772400" cy="4800600"/>
          </a:xfrm>
        </p:spPr>
        <p:txBody>
          <a:bodyPr>
            <a:normAutofit lnSpcReduction="10000"/>
          </a:bodyPr>
          <a:lstStyle/>
          <a:p>
            <a:r>
              <a:rPr lang="en-US" sz="2800" dirty="0" smtClean="0"/>
              <a:t>Integrating OFDMA in IEEE 802.11 can substantially improve its performance.</a:t>
            </a:r>
          </a:p>
          <a:p>
            <a:endParaRPr lang="en-US" dirty="0" smtClean="0"/>
          </a:p>
          <a:p>
            <a:r>
              <a:rPr lang="en-US" sz="2800" dirty="0" smtClean="0"/>
              <a:t>This paper </a:t>
            </a:r>
            <a:r>
              <a:rPr lang="en-US" sz="2800" dirty="0" smtClean="0"/>
              <a:t>provides a rigorous analysis of our proposed </a:t>
            </a:r>
            <a:r>
              <a:rPr lang="en-US" sz="2800" dirty="0" smtClean="0"/>
              <a:t>system for </a:t>
            </a:r>
            <a:r>
              <a:rPr lang="en-US" sz="2800" dirty="0" smtClean="0"/>
              <a:t>AP based operations</a:t>
            </a:r>
            <a:r>
              <a:rPr lang="en-US" sz="2800" dirty="0" smtClean="0"/>
              <a:t>.</a:t>
            </a:r>
          </a:p>
          <a:p>
            <a:endParaRPr lang="en-US" sz="2800" dirty="0" smtClean="0"/>
          </a:p>
          <a:p>
            <a:r>
              <a:rPr lang="en-US" sz="2800" dirty="0" smtClean="0"/>
              <a:t>We are now working on incorporating OFDMA for finite load conditions.</a:t>
            </a:r>
          </a:p>
          <a:p>
            <a:endParaRPr lang="en-US" sz="400" dirty="0" smtClean="0"/>
          </a:p>
          <a:p>
            <a:pPr lvl="1"/>
            <a:r>
              <a:rPr lang="en-US" dirty="0" smtClean="0"/>
              <a:t>Optimally decide the number of sub-channels.</a:t>
            </a:r>
          </a:p>
          <a:p>
            <a:pPr lvl="1"/>
            <a:endParaRPr lang="en-US" sz="200" dirty="0" smtClean="0"/>
          </a:p>
          <a:p>
            <a:pPr lvl="1"/>
            <a:r>
              <a:rPr lang="en-AU" dirty="0" smtClean="0"/>
              <a:t>Analyse performance for heterogeneous nodes.</a:t>
            </a:r>
          </a:p>
          <a:p>
            <a:pPr lvl="1"/>
            <a:endParaRPr lang="en-AU" dirty="0" smtClean="0"/>
          </a:p>
          <a:p>
            <a:pPr lvl="1">
              <a:buNone/>
            </a:pPr>
            <a:endParaRPr lang="en-US" dirty="0" smtClean="0"/>
          </a:p>
        </p:txBody>
      </p:sp>
      <p:sp>
        <p:nvSpPr>
          <p:cNvPr id="6" name="Footer Placeholder 6"/>
          <p:cNvSpPr>
            <a:spLocks noGrp="1"/>
          </p:cNvSpPr>
          <p:nvPr>
            <p:ph type="ftr" sz="quarter" idx="11"/>
          </p:nvPr>
        </p:nvSpPr>
        <p:spPr>
          <a:xfrm>
            <a:off x="3060000" y="6408000"/>
            <a:ext cx="3962400" cy="457200"/>
          </a:xfrm>
        </p:spPr>
        <p:txBody>
          <a:bodyPr/>
          <a:lstStyle/>
          <a:p>
            <a:r>
              <a:rPr lang="en-AU" dirty="0" smtClean="0"/>
              <a:t>Hasan Shahid Ferdous, </a:t>
            </a:r>
            <a:r>
              <a:rPr lang="en-AU" dirty="0" smtClean="0"/>
              <a:t> APCC 2011</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Effect transition="in" filter="fade">
                                      <p:cBhvr>
                                        <p:cTn id="11" dur="2000"/>
                                        <p:tgtEl>
                                          <p:spTgt spid="4">
                                            <p:txEl>
                                              <p:pRg st="2" end="2"/>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Effect transition="in" filter="fade">
                                      <p:cBhvr>
                                        <p:cTn id="15" dur="2000"/>
                                        <p:tgtEl>
                                          <p:spTgt spid="4">
                                            <p:txEl>
                                              <p:pRg st="4" end="4"/>
                                            </p:txEl>
                                          </p:spTgt>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Effect transition="in" filter="fade">
                                      <p:cBhvr>
                                        <p:cTn id="19" dur="2000"/>
                                        <p:tgtEl>
                                          <p:spTgt spid="4">
                                            <p:txEl>
                                              <p:pRg st="6" end="6"/>
                                            </p:txEl>
                                          </p:spTgt>
                                        </p:tgtEl>
                                      </p:cBhvr>
                                    </p:animEffect>
                                  </p:childTnLst>
                                </p:cTn>
                              </p:par>
                            </p:childTnLst>
                          </p:cTn>
                        </p:par>
                        <p:par>
                          <p:cTn id="20" fill="hold">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Effect transition="in" filter="fade">
                                      <p:cBhvr>
                                        <p:cTn id="23" dur="20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pic>
        <p:nvPicPr>
          <p:cNvPr id="65540" name="Picture 4" descr="http://littlegoldenlamb.files.wordpress.com/2009/05/question-mark-button-thumb3049744.jpg"/>
          <p:cNvPicPr>
            <a:picLocks noChangeAspect="1" noChangeArrowheads="1"/>
          </p:cNvPicPr>
          <p:nvPr/>
        </p:nvPicPr>
        <p:blipFill>
          <a:blip r:embed="rId3" cstate="print"/>
          <a:srcRect/>
          <a:stretch>
            <a:fillRect/>
          </a:stretch>
        </p:blipFill>
        <p:spPr bwMode="auto">
          <a:xfrm>
            <a:off x="3276600" y="1685924"/>
            <a:ext cx="2857500" cy="2886076"/>
          </a:xfrm>
          <a:prstGeom prst="rect">
            <a:avLst/>
          </a:prstGeom>
          <a:noFill/>
        </p:spPr>
      </p:pic>
      <p:sp>
        <p:nvSpPr>
          <p:cNvPr id="6" name="Content Placeholder 4"/>
          <p:cNvSpPr>
            <a:spLocks noGrp="1"/>
          </p:cNvSpPr>
          <p:nvPr>
            <p:ph sz="quarter" idx="1"/>
          </p:nvPr>
        </p:nvSpPr>
        <p:spPr>
          <a:xfrm>
            <a:off x="685800" y="2209800"/>
            <a:ext cx="7696200" cy="3352800"/>
          </a:xfrm>
        </p:spPr>
        <p:txBody>
          <a:bodyPr>
            <a:normAutofit/>
          </a:bodyPr>
          <a:lstStyle/>
          <a:p>
            <a:pPr algn="ctr">
              <a:buNone/>
            </a:pPr>
            <a:r>
              <a:rPr lang="en-US" sz="9600" dirty="0" smtClean="0">
                <a:solidFill>
                  <a:schemeClr val="tx2">
                    <a:lumMod val="75000"/>
                  </a:schemeClr>
                </a:solidFill>
                <a:latin typeface="Edwardian Script ITC" pitchFamily="66" charset="0"/>
              </a:rPr>
              <a:t>Thank You</a:t>
            </a:r>
            <a:endParaRPr lang="en-US" sz="9600" dirty="0">
              <a:solidFill>
                <a:schemeClr val="tx2">
                  <a:lumMod val="75000"/>
                </a:schemeClr>
              </a:solidFill>
              <a:latin typeface="Edwardian Script ITC" pitchFamily="66" charset="0"/>
            </a:endParaRPr>
          </a:p>
        </p:txBody>
      </p:sp>
      <p:sp>
        <p:nvSpPr>
          <p:cNvPr id="7" name="Footer Placeholder 6"/>
          <p:cNvSpPr>
            <a:spLocks noGrp="1"/>
          </p:cNvSpPr>
          <p:nvPr>
            <p:ph type="ftr" sz="quarter" idx="11"/>
          </p:nvPr>
        </p:nvSpPr>
        <p:spPr>
          <a:xfrm>
            <a:off x="3060000" y="6408000"/>
            <a:ext cx="3962400" cy="457200"/>
          </a:xfrm>
        </p:spPr>
        <p:txBody>
          <a:bodyPr/>
          <a:lstStyle/>
          <a:p>
            <a:r>
              <a:rPr lang="en-AU" dirty="0" smtClean="0"/>
              <a:t>Hasan Shahid Ferdous, </a:t>
            </a:r>
            <a:r>
              <a:rPr lang="en-AU" dirty="0" smtClean="0"/>
              <a:t>APCC</a:t>
            </a:r>
            <a:r>
              <a:rPr lang="en-AU" dirty="0" smtClean="0"/>
              <a:t> </a:t>
            </a:r>
            <a:r>
              <a:rPr lang="en-AU" dirty="0" smtClean="0"/>
              <a:t>2011</a:t>
            </a:r>
            <a:endParaRPr lang="en-US" dirty="0"/>
          </a:p>
        </p:txBody>
      </p:sp>
      <p:sp>
        <p:nvSpPr>
          <p:cNvPr id="8" name="TextBox 7"/>
          <p:cNvSpPr txBox="1"/>
          <p:nvPr/>
        </p:nvSpPr>
        <p:spPr>
          <a:xfrm>
            <a:off x="3276600" y="4724400"/>
            <a:ext cx="2615908" cy="646331"/>
          </a:xfrm>
          <a:prstGeom prst="rect">
            <a:avLst/>
          </a:prstGeom>
          <a:noFill/>
        </p:spPr>
        <p:txBody>
          <a:bodyPr wrap="none" rtlCol="0">
            <a:spAutoFit/>
          </a:bodyPr>
          <a:lstStyle/>
          <a:p>
            <a:pPr algn="ctr"/>
            <a:r>
              <a:rPr lang="en-AU" dirty="0" smtClean="0"/>
              <a:t>Author’s email </a:t>
            </a:r>
            <a:r>
              <a:rPr lang="en-AU" dirty="0" err="1" smtClean="0"/>
              <a:t>adress</a:t>
            </a:r>
            <a:endParaRPr lang="en-AU" dirty="0" smtClean="0"/>
          </a:p>
          <a:p>
            <a:pPr algn="ctr"/>
            <a:r>
              <a:rPr lang="en-AU" dirty="0" smtClean="0"/>
              <a:t>webtonmoy@yahoo.com</a:t>
            </a:r>
            <a:endParaRPr lang="en-AU"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5540"/>
                                        </p:tgtEl>
                                        <p:attrNameLst>
                                          <p:attrName>style.visibility</p:attrName>
                                        </p:attrNameLst>
                                      </p:cBhvr>
                                      <p:to>
                                        <p:strVal val="visible"/>
                                      </p:to>
                                    </p:set>
                                    <p:animEffect transition="in" filter="fade">
                                      <p:cBhvr>
                                        <p:cTn id="7" dur="2000"/>
                                        <p:tgtEl>
                                          <p:spTgt spid="6554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5540"/>
                                        </p:tgtEl>
                                      </p:cBhvr>
                                    </p:animEffect>
                                    <p:set>
                                      <p:cBhvr>
                                        <p:cTn id="12" dur="1" fill="hold">
                                          <p:stCondLst>
                                            <p:cond delay="1999"/>
                                          </p:stCondLst>
                                        </p:cTn>
                                        <p:tgtEl>
                                          <p:spTgt spid="65540"/>
                                        </p:tgtEl>
                                        <p:attrNameLst>
                                          <p:attrName>style.visibility</p:attrName>
                                        </p:attrNameLst>
                                      </p:cBhvr>
                                      <p:to>
                                        <p:strVal val="hidden"/>
                                      </p:to>
                                    </p:set>
                                  </p:childTnLst>
                                </p:cTn>
                              </p:par>
                              <p:par>
                                <p:cTn id="13" presetID="10" presetClass="entr" presetSubtype="0" fill="hold" grpId="0" nodeType="with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fade">
                                      <p:cBhvr>
                                        <p:cTn id="15"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1143000"/>
          </a:xfrm>
        </p:spPr>
        <p:txBody>
          <a:bodyPr/>
          <a:lstStyle/>
          <a:p>
            <a:r>
              <a:rPr lang="en-US" dirty="0" smtClean="0"/>
              <a:t>Outline</a:t>
            </a:r>
            <a:endParaRPr lang="en-AU"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dirty="0"/>
          </a:p>
        </p:txBody>
      </p:sp>
      <p:sp>
        <p:nvSpPr>
          <p:cNvPr id="3" name="Content Placeholder 2"/>
          <p:cNvSpPr>
            <a:spLocks noGrp="1"/>
          </p:cNvSpPr>
          <p:nvPr>
            <p:ph sz="quarter" idx="1"/>
          </p:nvPr>
        </p:nvSpPr>
        <p:spPr>
          <a:xfrm>
            <a:off x="457200" y="1905000"/>
            <a:ext cx="5410200" cy="4572000"/>
          </a:xfrm>
        </p:spPr>
        <p:txBody>
          <a:bodyPr>
            <a:normAutofit/>
          </a:bodyPr>
          <a:lstStyle/>
          <a:p>
            <a:r>
              <a:rPr lang="en-AU" dirty="0" smtClean="0"/>
              <a:t>Motivation of this research</a:t>
            </a:r>
          </a:p>
          <a:p>
            <a:r>
              <a:rPr lang="en-AU" dirty="0" smtClean="0"/>
              <a:t>Basic idea</a:t>
            </a:r>
          </a:p>
          <a:p>
            <a:r>
              <a:rPr lang="en-AU" dirty="0" smtClean="0"/>
              <a:t>Related challenges</a:t>
            </a:r>
          </a:p>
          <a:p>
            <a:r>
              <a:rPr lang="en-AU" dirty="0" smtClean="0"/>
              <a:t>System description</a:t>
            </a:r>
          </a:p>
          <a:p>
            <a:r>
              <a:rPr lang="en-AU" dirty="0" smtClean="0"/>
              <a:t>Simulation results</a:t>
            </a:r>
          </a:p>
          <a:p>
            <a:r>
              <a:rPr lang="en-US" dirty="0" smtClean="0"/>
              <a:t>Future goals</a:t>
            </a:r>
            <a:endParaRPr lang="en-AU" dirty="0" smtClean="0"/>
          </a:p>
        </p:txBody>
      </p:sp>
      <p:sp>
        <p:nvSpPr>
          <p:cNvPr id="8" name="Content Placeholder 7"/>
          <p:cNvSpPr>
            <a:spLocks noGrp="1"/>
          </p:cNvSpPr>
          <p:nvPr>
            <p:ph sz="quarter" idx="2"/>
          </p:nvPr>
        </p:nvSpPr>
        <p:spPr/>
        <p:txBody>
          <a:bodyPr>
            <a:normAutofit/>
          </a:bodyPr>
          <a:lstStyle/>
          <a:p>
            <a:endParaRPr lang="en-US" dirty="0" smtClean="0"/>
          </a:p>
          <a:p>
            <a:pPr>
              <a:buNone/>
            </a:pPr>
            <a:endParaRPr lang="en-US" dirty="0" smtClean="0"/>
          </a:p>
        </p:txBody>
      </p:sp>
      <p:pic>
        <p:nvPicPr>
          <p:cNvPr id="43010" name="Picture 2" descr="http://www.digi-safe.com/images/ComputerNetwork.jpg"/>
          <p:cNvPicPr>
            <a:picLocks noChangeAspect="1" noChangeArrowheads="1"/>
          </p:cNvPicPr>
          <p:nvPr/>
        </p:nvPicPr>
        <p:blipFill>
          <a:blip r:embed="rId3" cstate="print"/>
          <a:srcRect/>
          <a:stretch>
            <a:fillRect/>
          </a:stretch>
        </p:blipFill>
        <p:spPr bwMode="auto">
          <a:xfrm>
            <a:off x="5624190" y="1600200"/>
            <a:ext cx="3215010" cy="31242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7" name="Footer Placeholder 6"/>
          <p:cNvSpPr>
            <a:spLocks noGrp="1"/>
          </p:cNvSpPr>
          <p:nvPr>
            <p:ph type="ftr" sz="quarter" idx="11"/>
          </p:nvPr>
        </p:nvSpPr>
        <p:spPr/>
        <p:txBody>
          <a:bodyPr/>
          <a:lstStyle/>
          <a:p>
            <a:r>
              <a:rPr lang="en-AU" dirty="0" smtClean="0"/>
              <a:t>Hasan Shahid Ferdous, </a:t>
            </a:r>
            <a:r>
              <a:rPr lang="en-AU" dirty="0" smtClean="0"/>
              <a:t>APCC</a:t>
            </a:r>
            <a:r>
              <a:rPr lang="en-AU" dirty="0" smtClean="0"/>
              <a:t> </a:t>
            </a:r>
            <a:r>
              <a:rPr lang="en-AU" dirty="0" smtClean="0"/>
              <a:t>2011</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3010"/>
                                        </p:tgtEl>
                                        <p:attrNameLst>
                                          <p:attrName>style.visibility</p:attrName>
                                        </p:attrNameLst>
                                      </p:cBhvr>
                                      <p:to>
                                        <p:strVal val="visible"/>
                                      </p:to>
                                    </p:set>
                                    <p:animEffect transition="in" filter="fade">
                                      <p:cBhvr>
                                        <p:cTn id="7" dur="1000"/>
                                        <p:tgtEl>
                                          <p:spTgt spid="430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000"/>
                                        <p:tgtEl>
                                          <p:spTgt spid="3">
                                            <p:txEl>
                                              <p:pRg st="0" end="0"/>
                                            </p:txEl>
                                          </p:spTgt>
                                        </p:tgtEl>
                                      </p:cBhvr>
                                    </p:animEffect>
                                  </p:childTnLst>
                                </p:cTn>
                              </p:par>
                            </p:childTnLst>
                          </p:cTn>
                        </p:par>
                        <p:par>
                          <p:cTn id="11" fill="hold">
                            <p:stCondLst>
                              <p:cond delay="1000"/>
                            </p:stCondLst>
                            <p:childTnLst>
                              <p:par>
                                <p:cTn id="12" presetID="10" presetClass="entr" presetSubtype="0" fill="hold" grpId="0"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childTnLst>
                                </p:cTn>
                              </p:par>
                            </p:childTnLst>
                          </p:cTn>
                        </p:par>
                        <p:par>
                          <p:cTn id="15" fill="hold">
                            <p:stCondLst>
                              <p:cond delay="2000"/>
                            </p:stCondLst>
                            <p:childTnLst>
                              <p:par>
                                <p:cTn id="16" presetID="10" presetClass="entr" presetSubtype="0" fill="hold" grpId="0" nodeType="after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1000"/>
                                        <p:tgtEl>
                                          <p:spTgt spid="3">
                                            <p:txEl>
                                              <p:pRg st="2" end="2"/>
                                            </p:txEl>
                                          </p:spTgt>
                                        </p:tgtEl>
                                      </p:cBhvr>
                                    </p:animEffect>
                                  </p:childTnLst>
                                </p:cTn>
                              </p:par>
                            </p:childTnLst>
                          </p:cTn>
                        </p:par>
                        <p:par>
                          <p:cTn id="19" fill="hold">
                            <p:stCondLst>
                              <p:cond delay="3000"/>
                            </p:stCondLst>
                            <p:childTnLst>
                              <p:par>
                                <p:cTn id="20" presetID="10" presetClass="entr" presetSubtype="0"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par>
                          <p:cTn id="23" fill="hold">
                            <p:stCondLst>
                              <p:cond delay="4000"/>
                            </p:stCondLst>
                            <p:childTnLst>
                              <p:par>
                                <p:cTn id="24" presetID="10" presetClass="entr" presetSubtype="0" fill="hold" grpId="0" nodeType="after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childTnLst>
                                </p:cTn>
                              </p:par>
                            </p:childTnLst>
                          </p:cTn>
                        </p:par>
                        <p:par>
                          <p:cTn id="27" fill="hold">
                            <p:stCondLst>
                              <p:cond delay="5000"/>
                            </p:stCondLst>
                            <p:childTnLst>
                              <p:par>
                                <p:cTn id="28" presetID="10" presetClass="entr" presetSubtype="0" fill="hold" grpId="0" nodeType="after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1143000"/>
          </a:xfrm>
        </p:spPr>
        <p:txBody>
          <a:bodyPr/>
          <a:lstStyle/>
          <a:p>
            <a:r>
              <a:rPr lang="en-US" dirty="0" smtClean="0"/>
              <a:t>Focus of Our Work</a:t>
            </a:r>
            <a:endParaRPr lang="en-AU"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dirty="0"/>
          </a:p>
        </p:txBody>
      </p:sp>
      <p:sp>
        <p:nvSpPr>
          <p:cNvPr id="8" name="Content Placeholder 7"/>
          <p:cNvSpPr>
            <a:spLocks noGrp="1"/>
          </p:cNvSpPr>
          <p:nvPr>
            <p:ph sz="quarter" idx="1"/>
          </p:nvPr>
        </p:nvSpPr>
        <p:spPr>
          <a:xfrm>
            <a:off x="609600" y="1219200"/>
            <a:ext cx="8077200" cy="4572000"/>
          </a:xfrm>
        </p:spPr>
        <p:txBody>
          <a:bodyPr>
            <a:normAutofit/>
          </a:bodyPr>
          <a:lstStyle/>
          <a:p>
            <a:r>
              <a:rPr lang="en-US" dirty="0" smtClean="0"/>
              <a:t>IEEE 802.11 DCF Performance</a:t>
            </a:r>
          </a:p>
          <a:p>
            <a:pPr lvl="1"/>
            <a:r>
              <a:rPr lang="en-US" dirty="0" smtClean="0"/>
              <a:t>RTS/CTS Handshaking Protocol.</a:t>
            </a:r>
          </a:p>
          <a:p>
            <a:pPr lvl="1"/>
            <a:r>
              <a:rPr lang="en-US" dirty="0" smtClean="0"/>
              <a:t>AP Based </a:t>
            </a:r>
            <a:r>
              <a:rPr lang="en-US" dirty="0" smtClean="0"/>
              <a:t>Operations</a:t>
            </a:r>
          </a:p>
          <a:p>
            <a:pPr lvl="1"/>
            <a:endParaRPr lang="en-US" dirty="0" smtClean="0"/>
          </a:p>
          <a:p>
            <a:r>
              <a:rPr lang="en-US" dirty="0" smtClean="0"/>
              <a:t>The reasons of DCF inefficiency.</a:t>
            </a:r>
          </a:p>
          <a:p>
            <a:endParaRPr lang="en-US" dirty="0" smtClean="0"/>
          </a:p>
          <a:p>
            <a:r>
              <a:rPr lang="en-US" dirty="0" smtClean="0"/>
              <a:t>A solution based on OFDMA</a:t>
            </a:r>
          </a:p>
          <a:p>
            <a:pPr lvl="1"/>
            <a:r>
              <a:rPr lang="en-US" sz="2200" dirty="0" smtClean="0"/>
              <a:t>Incorporate multiple concurrent transmissions/receptions.</a:t>
            </a:r>
          </a:p>
          <a:p>
            <a:pPr lvl="1"/>
            <a:r>
              <a:rPr lang="en-US" sz="2200" dirty="0" smtClean="0"/>
              <a:t>Improve performance.</a:t>
            </a:r>
          </a:p>
        </p:txBody>
      </p:sp>
      <p:sp>
        <p:nvSpPr>
          <p:cNvPr id="10" name="Footer Placeholder 6"/>
          <p:cNvSpPr>
            <a:spLocks noGrp="1"/>
          </p:cNvSpPr>
          <p:nvPr>
            <p:ph type="ftr" sz="quarter" idx="11"/>
          </p:nvPr>
        </p:nvSpPr>
        <p:spPr>
          <a:xfrm>
            <a:off x="3060000" y="6408000"/>
            <a:ext cx="3962400" cy="457200"/>
          </a:xfrm>
        </p:spPr>
        <p:txBody>
          <a:bodyPr/>
          <a:lstStyle/>
          <a:p>
            <a:r>
              <a:rPr lang="en-AU" dirty="0" smtClean="0"/>
              <a:t>Hasan Shahid Ferdous, </a:t>
            </a:r>
            <a:r>
              <a:rPr lang="en-AU" dirty="0" smtClean="0"/>
              <a:t>APCC </a:t>
            </a:r>
            <a:r>
              <a:rPr lang="en-AU" dirty="0" smtClean="0"/>
              <a:t>2011</a:t>
            </a:r>
            <a:endParaRPr lang="en-US" dirty="0"/>
          </a:p>
        </p:txBody>
      </p:sp>
      <p:pic>
        <p:nvPicPr>
          <p:cNvPr id="9" name="Picture 2" descr="http://www.usr.com/support/2210/22xx-ug/images/AP-mode1.gif"/>
          <p:cNvPicPr>
            <a:picLocks noChangeAspect="1" noChangeArrowheads="1"/>
          </p:cNvPicPr>
          <p:nvPr/>
        </p:nvPicPr>
        <p:blipFill>
          <a:blip r:embed="rId3"/>
          <a:srcRect/>
          <a:stretch>
            <a:fillRect/>
          </a:stretch>
        </p:blipFill>
        <p:spPr bwMode="auto">
          <a:xfrm>
            <a:off x="5708455" y="304800"/>
            <a:ext cx="3206945" cy="3200401"/>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2000"/>
                                        <p:tgtEl>
                                          <p:spTgt spid="8">
                                            <p:txEl>
                                              <p:pRg st="0" end="0"/>
                                            </p:txEl>
                                          </p:spTgt>
                                        </p:tgtEl>
                                      </p:cBhvr>
                                    </p:animEffect>
                                  </p:childTnLst>
                                </p:cTn>
                              </p:par>
                            </p:childTnLst>
                          </p:cTn>
                        </p:par>
                        <p:par>
                          <p:cTn id="11" fill="hold">
                            <p:stCondLst>
                              <p:cond delay="2000"/>
                            </p:stCondLst>
                            <p:childTnLst>
                              <p:par>
                                <p:cTn id="12" presetID="10" presetClass="entr" presetSubtype="0" fill="hold" grpId="0" nodeType="afterEffect">
                                  <p:stCondLst>
                                    <p:cond delay="0"/>
                                  </p:stCondLst>
                                  <p:childTnLst>
                                    <p:set>
                                      <p:cBhvr>
                                        <p:cTn id="13" dur="1" fill="hold">
                                          <p:stCondLst>
                                            <p:cond delay="0"/>
                                          </p:stCondLst>
                                        </p:cTn>
                                        <p:tgtEl>
                                          <p:spTgt spid="8">
                                            <p:txEl>
                                              <p:pRg st="1" end="1"/>
                                            </p:txEl>
                                          </p:spTgt>
                                        </p:tgtEl>
                                        <p:attrNameLst>
                                          <p:attrName>style.visibility</p:attrName>
                                        </p:attrNameLst>
                                      </p:cBhvr>
                                      <p:to>
                                        <p:strVal val="visible"/>
                                      </p:to>
                                    </p:set>
                                    <p:animEffect transition="in" filter="fade">
                                      <p:cBhvr>
                                        <p:cTn id="14" dur="2000"/>
                                        <p:tgtEl>
                                          <p:spTgt spid="8">
                                            <p:txEl>
                                              <p:pRg st="1" end="1"/>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fade">
                                      <p:cBhvr>
                                        <p:cTn id="17" dur="2000"/>
                                        <p:tgtEl>
                                          <p:spTgt spid="8">
                                            <p:txEl>
                                              <p:pRg st="2" end="2"/>
                                            </p:txEl>
                                          </p:spTgt>
                                        </p:tgtEl>
                                      </p:cBhvr>
                                    </p:animEffect>
                                  </p:childTnLst>
                                </p:cTn>
                              </p:par>
                            </p:childTnLst>
                          </p:cTn>
                        </p:par>
                        <p:par>
                          <p:cTn id="18" fill="hold">
                            <p:stCondLst>
                              <p:cond delay="4000"/>
                            </p:stCondLst>
                            <p:childTnLst>
                              <p:par>
                                <p:cTn id="19" presetID="10" presetClass="entr" presetSubtype="0" fill="hold" grpId="0" nodeType="afterEffect">
                                  <p:stCondLst>
                                    <p:cond delay="0"/>
                                  </p:stCondLst>
                                  <p:childTnLst>
                                    <p:set>
                                      <p:cBhvr>
                                        <p:cTn id="20" dur="1" fill="hold">
                                          <p:stCondLst>
                                            <p:cond delay="0"/>
                                          </p:stCondLst>
                                        </p:cTn>
                                        <p:tgtEl>
                                          <p:spTgt spid="8">
                                            <p:txEl>
                                              <p:pRg st="4" end="4"/>
                                            </p:txEl>
                                          </p:spTgt>
                                        </p:tgtEl>
                                        <p:attrNameLst>
                                          <p:attrName>style.visibility</p:attrName>
                                        </p:attrNameLst>
                                      </p:cBhvr>
                                      <p:to>
                                        <p:strVal val="visible"/>
                                      </p:to>
                                    </p:set>
                                    <p:animEffect transition="in" filter="fade">
                                      <p:cBhvr>
                                        <p:cTn id="21" dur="2000"/>
                                        <p:tgtEl>
                                          <p:spTgt spid="8">
                                            <p:txEl>
                                              <p:pRg st="4" end="4"/>
                                            </p:txEl>
                                          </p:spTgt>
                                        </p:tgtEl>
                                      </p:cBhvr>
                                    </p:animEffect>
                                  </p:childTnLst>
                                </p:cTn>
                              </p:par>
                            </p:childTnLst>
                          </p:cTn>
                        </p:par>
                        <p:par>
                          <p:cTn id="22" fill="hold">
                            <p:stCondLst>
                              <p:cond delay="6000"/>
                            </p:stCondLst>
                            <p:childTnLst>
                              <p:par>
                                <p:cTn id="23" presetID="10" presetClass="entr" presetSubtype="0" fill="hold" grpId="0" nodeType="afterEffect">
                                  <p:stCondLst>
                                    <p:cond delay="0"/>
                                  </p:stCondLst>
                                  <p:childTnLst>
                                    <p:set>
                                      <p:cBhvr>
                                        <p:cTn id="24" dur="1" fill="hold">
                                          <p:stCondLst>
                                            <p:cond delay="0"/>
                                          </p:stCondLst>
                                        </p:cTn>
                                        <p:tgtEl>
                                          <p:spTgt spid="8">
                                            <p:txEl>
                                              <p:pRg st="6" end="6"/>
                                            </p:txEl>
                                          </p:spTgt>
                                        </p:tgtEl>
                                        <p:attrNameLst>
                                          <p:attrName>style.visibility</p:attrName>
                                        </p:attrNameLst>
                                      </p:cBhvr>
                                      <p:to>
                                        <p:strVal val="visible"/>
                                      </p:to>
                                    </p:set>
                                    <p:animEffect transition="in" filter="fade">
                                      <p:cBhvr>
                                        <p:cTn id="25" dur="2000"/>
                                        <p:tgtEl>
                                          <p:spTgt spid="8">
                                            <p:txEl>
                                              <p:pRg st="6" end="6"/>
                                            </p:txEl>
                                          </p:spTgt>
                                        </p:tgtEl>
                                      </p:cBhvr>
                                    </p:animEffect>
                                  </p:childTnLst>
                                </p:cTn>
                              </p:par>
                            </p:childTnLst>
                          </p:cTn>
                        </p:par>
                        <p:par>
                          <p:cTn id="26" fill="hold">
                            <p:stCondLst>
                              <p:cond delay="8000"/>
                            </p:stCondLst>
                            <p:childTnLst>
                              <p:par>
                                <p:cTn id="27" presetID="10" presetClass="entr" presetSubtype="0" fill="hold" grpId="0" nodeType="afterEffect">
                                  <p:stCondLst>
                                    <p:cond delay="0"/>
                                  </p:stCondLst>
                                  <p:childTnLst>
                                    <p:set>
                                      <p:cBhvr>
                                        <p:cTn id="28" dur="1" fill="hold">
                                          <p:stCondLst>
                                            <p:cond delay="0"/>
                                          </p:stCondLst>
                                        </p:cTn>
                                        <p:tgtEl>
                                          <p:spTgt spid="8">
                                            <p:txEl>
                                              <p:pRg st="7" end="7"/>
                                            </p:txEl>
                                          </p:spTgt>
                                        </p:tgtEl>
                                        <p:attrNameLst>
                                          <p:attrName>style.visibility</p:attrName>
                                        </p:attrNameLst>
                                      </p:cBhvr>
                                      <p:to>
                                        <p:strVal val="visible"/>
                                      </p:to>
                                    </p:set>
                                    <p:animEffect transition="in" filter="fade">
                                      <p:cBhvr>
                                        <p:cTn id="29" dur="2000"/>
                                        <p:tgtEl>
                                          <p:spTgt spid="8">
                                            <p:txEl>
                                              <p:pRg st="7" end="7"/>
                                            </p:txEl>
                                          </p:spTgt>
                                        </p:tgtEl>
                                      </p:cBhvr>
                                    </p:animEffect>
                                  </p:childTnLst>
                                </p:cTn>
                              </p:par>
                            </p:childTnLst>
                          </p:cTn>
                        </p:par>
                        <p:par>
                          <p:cTn id="30" fill="hold">
                            <p:stCondLst>
                              <p:cond delay="10000"/>
                            </p:stCondLst>
                            <p:childTnLst>
                              <p:par>
                                <p:cTn id="31" presetID="10" presetClass="entr" presetSubtype="0" fill="hold" grpId="0" nodeType="afterEffect">
                                  <p:stCondLst>
                                    <p:cond delay="0"/>
                                  </p:stCondLst>
                                  <p:childTnLst>
                                    <p:set>
                                      <p:cBhvr>
                                        <p:cTn id="32" dur="1" fill="hold">
                                          <p:stCondLst>
                                            <p:cond delay="0"/>
                                          </p:stCondLst>
                                        </p:cTn>
                                        <p:tgtEl>
                                          <p:spTgt spid="8">
                                            <p:txEl>
                                              <p:pRg st="8" end="8"/>
                                            </p:txEl>
                                          </p:spTgt>
                                        </p:tgtEl>
                                        <p:attrNameLst>
                                          <p:attrName>style.visibility</p:attrName>
                                        </p:attrNameLst>
                                      </p:cBhvr>
                                      <p:to>
                                        <p:strVal val="visible"/>
                                      </p:to>
                                    </p:set>
                                    <p:animEffect transition="in" filter="fade">
                                      <p:cBhvr>
                                        <p:cTn id="33" dur="2000"/>
                                        <p:tgtEl>
                                          <p:spTgt spid="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1143000"/>
          </a:xfrm>
        </p:spPr>
        <p:txBody>
          <a:bodyPr>
            <a:normAutofit/>
          </a:bodyPr>
          <a:lstStyle/>
          <a:p>
            <a:r>
              <a:rPr lang="en-US" dirty="0" smtClean="0"/>
              <a:t>Throughput of IEEE 802.11</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graphicFrame>
        <p:nvGraphicFramePr>
          <p:cNvPr id="8" name="Table 7"/>
          <p:cNvGraphicFramePr>
            <a:graphicFrameLocks noGrp="1"/>
          </p:cNvGraphicFramePr>
          <p:nvPr/>
        </p:nvGraphicFramePr>
        <p:xfrm>
          <a:off x="914400" y="1523999"/>
          <a:ext cx="7315202" cy="4038601"/>
        </p:xfrm>
        <a:graphic>
          <a:graphicData uri="http://schemas.openxmlformats.org/drawingml/2006/table">
            <a:tbl>
              <a:tblPr/>
              <a:tblGrid>
                <a:gridCol w="914402"/>
                <a:gridCol w="1447800"/>
                <a:gridCol w="762000"/>
                <a:gridCol w="1905000"/>
                <a:gridCol w="1066800"/>
                <a:gridCol w="1219200"/>
              </a:tblGrid>
              <a:tr h="1220971">
                <a:tc>
                  <a:txBody>
                    <a:bodyPr/>
                    <a:lstStyle/>
                    <a:p>
                      <a:pPr algn="ctr">
                        <a:lnSpc>
                          <a:spcPct val="115000"/>
                        </a:lnSpc>
                        <a:spcBef>
                          <a:spcPts val="1200"/>
                        </a:spcBef>
                        <a:spcAft>
                          <a:spcPts val="1200"/>
                        </a:spcAft>
                      </a:pPr>
                      <a:r>
                        <a:rPr lang="en-AU" sz="1600" b="1" dirty="0">
                          <a:solidFill>
                            <a:srgbClr val="FFFFFF"/>
                          </a:solidFill>
                          <a:latin typeface="Times New Roman"/>
                          <a:ea typeface="Times New Roman"/>
                          <a:cs typeface="Times New Roman"/>
                        </a:rPr>
                        <a:t>802.11</a:t>
                      </a:r>
                      <a:br>
                        <a:rPr lang="en-AU" sz="1600" b="1" dirty="0">
                          <a:solidFill>
                            <a:srgbClr val="FFFFFF"/>
                          </a:solidFill>
                          <a:latin typeface="Times New Roman"/>
                          <a:ea typeface="Times New Roman"/>
                          <a:cs typeface="Times New Roman"/>
                        </a:rPr>
                      </a:br>
                      <a:r>
                        <a:rPr lang="en-AU" sz="1600" b="1" dirty="0">
                          <a:solidFill>
                            <a:srgbClr val="FFFFFF"/>
                          </a:solidFill>
                          <a:latin typeface="Times New Roman"/>
                          <a:ea typeface="Times New Roman"/>
                          <a:cs typeface="Times New Roman"/>
                        </a:rPr>
                        <a:t>Protocol</a:t>
                      </a:r>
                      <a:endParaRPr lang="en-AU" sz="1600" b="1" dirty="0">
                        <a:latin typeface="Calibri"/>
                        <a:ea typeface="Calibri"/>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a:lstStyle/>
                    <a:p>
                      <a:pPr algn="ctr">
                        <a:lnSpc>
                          <a:spcPct val="115000"/>
                        </a:lnSpc>
                        <a:spcBef>
                          <a:spcPts val="1200"/>
                        </a:spcBef>
                        <a:spcAft>
                          <a:spcPts val="1200"/>
                        </a:spcAft>
                      </a:pPr>
                      <a:r>
                        <a:rPr lang="en-AU" sz="1600" b="1" dirty="0">
                          <a:solidFill>
                            <a:srgbClr val="FFFFFF"/>
                          </a:solidFill>
                          <a:latin typeface="Times New Roman"/>
                          <a:ea typeface="Times New Roman"/>
                          <a:cs typeface="Times New Roman"/>
                        </a:rPr>
                        <a:t>Release</a:t>
                      </a:r>
                      <a:endParaRPr lang="en-AU" sz="1600" b="1" dirty="0">
                        <a:latin typeface="Calibri"/>
                        <a:ea typeface="Calibri"/>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a:lstStyle/>
                    <a:p>
                      <a:pPr algn="ctr">
                        <a:lnSpc>
                          <a:spcPct val="115000"/>
                        </a:lnSpc>
                        <a:spcBef>
                          <a:spcPts val="1200"/>
                        </a:spcBef>
                        <a:spcAft>
                          <a:spcPts val="1200"/>
                        </a:spcAft>
                      </a:pPr>
                      <a:r>
                        <a:rPr lang="en-AU" sz="1600" b="1" dirty="0">
                          <a:solidFill>
                            <a:srgbClr val="FFFFFF"/>
                          </a:solidFill>
                          <a:latin typeface="Times New Roman"/>
                          <a:ea typeface="Times New Roman"/>
                          <a:cs typeface="Times New Roman"/>
                        </a:rPr>
                        <a:t>Freq.</a:t>
                      </a:r>
                      <a:br>
                        <a:rPr lang="en-AU" sz="1600" b="1" dirty="0">
                          <a:solidFill>
                            <a:srgbClr val="FFFFFF"/>
                          </a:solidFill>
                          <a:latin typeface="Times New Roman"/>
                          <a:ea typeface="Times New Roman"/>
                          <a:cs typeface="Times New Roman"/>
                        </a:rPr>
                      </a:br>
                      <a:r>
                        <a:rPr lang="en-AU" sz="1600" b="1" dirty="0">
                          <a:solidFill>
                            <a:srgbClr val="FFFFFF"/>
                          </a:solidFill>
                          <a:latin typeface="Times New Roman"/>
                          <a:ea typeface="Times New Roman"/>
                          <a:cs typeface="Times New Roman"/>
                        </a:rPr>
                        <a:t>(GHz)</a:t>
                      </a:r>
                      <a:endParaRPr lang="en-AU" sz="1600" b="1" dirty="0">
                        <a:latin typeface="Calibri"/>
                        <a:ea typeface="Calibri"/>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a:lstStyle/>
                    <a:p>
                      <a:pPr algn="ctr">
                        <a:lnSpc>
                          <a:spcPct val="115000"/>
                        </a:lnSpc>
                        <a:spcBef>
                          <a:spcPts val="1200"/>
                        </a:spcBef>
                        <a:spcAft>
                          <a:spcPts val="1200"/>
                        </a:spcAft>
                      </a:pPr>
                      <a:r>
                        <a:rPr lang="en-AU" sz="1600" b="1" dirty="0" smtClean="0">
                          <a:solidFill>
                            <a:srgbClr val="FFFFFF"/>
                          </a:solidFill>
                          <a:latin typeface="Times New Roman"/>
                          <a:ea typeface="Times New Roman"/>
                          <a:cs typeface="Times New Roman"/>
                        </a:rPr>
                        <a:t>Typ.</a:t>
                      </a:r>
                      <a:r>
                        <a:rPr lang="en-AU" sz="1600" b="1" dirty="0">
                          <a:solidFill>
                            <a:srgbClr val="FFFFFF"/>
                          </a:solidFill>
                          <a:latin typeface="Times New Roman"/>
                          <a:ea typeface="Times New Roman"/>
                          <a:cs typeface="Times New Roman"/>
                        </a:rPr>
                        <a:t> throughput</a:t>
                      </a:r>
                      <a:br>
                        <a:rPr lang="en-AU" sz="1600" b="1" dirty="0">
                          <a:solidFill>
                            <a:srgbClr val="FFFFFF"/>
                          </a:solidFill>
                          <a:latin typeface="Times New Roman"/>
                          <a:ea typeface="Times New Roman"/>
                          <a:cs typeface="Times New Roman"/>
                        </a:rPr>
                      </a:br>
                      <a:r>
                        <a:rPr lang="en-AU" sz="1600" b="1" dirty="0">
                          <a:solidFill>
                            <a:srgbClr val="FFFFFF"/>
                          </a:solidFill>
                          <a:latin typeface="Times New Roman"/>
                          <a:ea typeface="Times New Roman"/>
                          <a:cs typeface="Times New Roman"/>
                        </a:rPr>
                        <a:t>(</a:t>
                      </a:r>
                      <a:r>
                        <a:rPr lang="en-AU" sz="1600" b="1" dirty="0" smtClean="0">
                          <a:solidFill>
                            <a:srgbClr val="FFFFFF"/>
                          </a:solidFill>
                          <a:latin typeface="Times New Roman"/>
                          <a:ea typeface="Times New Roman"/>
                          <a:cs typeface="Times New Roman"/>
                        </a:rPr>
                        <a:t>Mbps)</a:t>
                      </a:r>
                      <a:r>
                        <a:rPr lang="en-AU" sz="1600" b="1" dirty="0">
                          <a:solidFill>
                            <a:srgbClr val="FFFFFF"/>
                          </a:solidFill>
                          <a:latin typeface="Times New Roman"/>
                          <a:ea typeface="Times New Roman"/>
                          <a:cs typeface="Times New Roman"/>
                        </a:rPr>
                        <a:t/>
                      </a:r>
                      <a:br>
                        <a:rPr lang="en-AU" sz="1600" b="1" dirty="0">
                          <a:solidFill>
                            <a:srgbClr val="FFFFFF"/>
                          </a:solidFill>
                          <a:latin typeface="Times New Roman"/>
                          <a:ea typeface="Times New Roman"/>
                          <a:cs typeface="Times New Roman"/>
                        </a:rPr>
                      </a:br>
                      <a:endParaRPr lang="en-AU" sz="1600" b="1" dirty="0">
                        <a:latin typeface="Calibri"/>
                        <a:ea typeface="Calibri"/>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a:lstStyle/>
                    <a:p>
                      <a:pPr algn="ctr">
                        <a:lnSpc>
                          <a:spcPct val="115000"/>
                        </a:lnSpc>
                        <a:spcBef>
                          <a:spcPts val="1200"/>
                        </a:spcBef>
                        <a:spcAft>
                          <a:spcPts val="1200"/>
                        </a:spcAft>
                      </a:pPr>
                      <a:r>
                        <a:rPr lang="en-AU" sz="1600" b="1" dirty="0">
                          <a:solidFill>
                            <a:srgbClr val="FFFFFF"/>
                          </a:solidFill>
                          <a:latin typeface="Times New Roman"/>
                          <a:ea typeface="Times New Roman"/>
                          <a:cs typeface="Times New Roman"/>
                        </a:rPr>
                        <a:t>Max </a:t>
                      </a:r>
                      <a:r>
                        <a:rPr lang="en-AU" sz="1600" b="1" dirty="0" smtClean="0">
                          <a:solidFill>
                            <a:srgbClr val="FFFFFF"/>
                          </a:solidFill>
                          <a:latin typeface="Times New Roman"/>
                          <a:ea typeface="Times New Roman"/>
                          <a:cs typeface="Times New Roman"/>
                        </a:rPr>
                        <a:t>net</a:t>
                      </a:r>
                      <a:r>
                        <a:rPr lang="en-AU" sz="1600" b="1" baseline="0" dirty="0" smtClean="0">
                          <a:solidFill>
                            <a:srgbClr val="FFFFFF"/>
                          </a:solidFill>
                          <a:latin typeface="Times New Roman"/>
                          <a:ea typeface="Times New Roman"/>
                          <a:cs typeface="Times New Roman"/>
                        </a:rPr>
                        <a:t> </a:t>
                      </a:r>
                      <a:r>
                        <a:rPr lang="en-AU" sz="1600" b="1" dirty="0" err="1" smtClean="0">
                          <a:solidFill>
                            <a:srgbClr val="FFFFFF"/>
                          </a:solidFill>
                          <a:latin typeface="Times New Roman"/>
                          <a:ea typeface="Times New Roman"/>
                          <a:cs typeface="Times New Roman"/>
                        </a:rPr>
                        <a:t>bitrate</a:t>
                      </a:r>
                      <a:r>
                        <a:rPr lang="en-AU" sz="1600" b="1" dirty="0">
                          <a:solidFill>
                            <a:srgbClr val="FFFFFF"/>
                          </a:solidFill>
                          <a:latin typeface="Times New Roman"/>
                          <a:ea typeface="Times New Roman"/>
                          <a:cs typeface="Times New Roman"/>
                        </a:rPr>
                        <a:t/>
                      </a:r>
                      <a:br>
                        <a:rPr lang="en-AU" sz="1600" b="1" dirty="0">
                          <a:solidFill>
                            <a:srgbClr val="FFFFFF"/>
                          </a:solidFill>
                          <a:latin typeface="Times New Roman"/>
                          <a:ea typeface="Times New Roman"/>
                          <a:cs typeface="Times New Roman"/>
                        </a:rPr>
                      </a:br>
                      <a:r>
                        <a:rPr lang="en-AU" sz="1600" b="1" dirty="0">
                          <a:solidFill>
                            <a:srgbClr val="FFFFFF"/>
                          </a:solidFill>
                          <a:latin typeface="Times New Roman"/>
                          <a:ea typeface="Times New Roman"/>
                          <a:cs typeface="Times New Roman"/>
                        </a:rPr>
                        <a:t>(</a:t>
                      </a:r>
                      <a:r>
                        <a:rPr lang="en-AU" sz="1600" b="1" dirty="0" smtClean="0">
                          <a:solidFill>
                            <a:srgbClr val="FFFFFF"/>
                          </a:solidFill>
                          <a:latin typeface="Times New Roman"/>
                          <a:ea typeface="Times New Roman"/>
                          <a:cs typeface="Times New Roman"/>
                        </a:rPr>
                        <a:t>Mbps</a:t>
                      </a:r>
                      <a:r>
                        <a:rPr lang="en-AU" sz="1600" b="1" dirty="0">
                          <a:solidFill>
                            <a:srgbClr val="FFFFFF"/>
                          </a:solidFill>
                          <a:latin typeface="Times New Roman"/>
                          <a:ea typeface="Times New Roman"/>
                          <a:cs typeface="Times New Roman"/>
                        </a:rPr>
                        <a:t>)</a:t>
                      </a:r>
                      <a:endParaRPr lang="en-AU" sz="1600" b="1" dirty="0">
                        <a:latin typeface="Calibri"/>
                        <a:ea typeface="Calibri"/>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a:lstStyle/>
                    <a:p>
                      <a:pPr algn="ctr">
                        <a:lnSpc>
                          <a:spcPct val="115000"/>
                        </a:lnSpc>
                        <a:spcBef>
                          <a:spcPts val="1200"/>
                        </a:spcBef>
                        <a:spcAft>
                          <a:spcPts val="1200"/>
                        </a:spcAft>
                      </a:pPr>
                      <a:r>
                        <a:rPr lang="en-AU" sz="1600" b="1" dirty="0">
                          <a:solidFill>
                            <a:srgbClr val="FFFFFF"/>
                          </a:solidFill>
                          <a:latin typeface="Times New Roman"/>
                          <a:ea typeface="Times New Roman"/>
                          <a:cs typeface="Times New Roman"/>
                        </a:rPr>
                        <a:t>Modulation</a:t>
                      </a:r>
                      <a:endParaRPr lang="en-AU" sz="1600" b="1" dirty="0">
                        <a:latin typeface="Calibri"/>
                        <a:ea typeface="Calibri"/>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r>
              <a:tr h="469605">
                <a:tc>
                  <a:txBody>
                    <a:bodyPr/>
                    <a:lstStyle/>
                    <a:p>
                      <a:pPr algn="ctr">
                        <a:lnSpc>
                          <a:spcPct val="115000"/>
                        </a:lnSpc>
                        <a:spcBef>
                          <a:spcPts val="1200"/>
                        </a:spcBef>
                        <a:spcAft>
                          <a:spcPts val="1200"/>
                        </a:spcAft>
                      </a:pPr>
                      <a:r>
                        <a:rPr lang="en-US" sz="1600" b="1" dirty="0" smtClean="0">
                          <a:solidFill>
                            <a:srgbClr val="FFFFFF"/>
                          </a:solidFill>
                          <a:latin typeface="Times New Roman"/>
                          <a:ea typeface="Calibri"/>
                          <a:cs typeface="Times New Roman"/>
                        </a:rPr>
                        <a:t>IR/FSSS</a:t>
                      </a:r>
                      <a:endParaRPr lang="en-AU" sz="1600" dirty="0">
                        <a:latin typeface="Calibri"/>
                        <a:ea typeface="Calibri"/>
                        <a:cs typeface="Times New Roman"/>
                      </a:endParaRPr>
                    </a:p>
                  </a:txBody>
                  <a:tcPr marL="68580" marR="68580" marT="0" marB="0" anchor="ctr">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ctr">
                        <a:lnSpc>
                          <a:spcPct val="115000"/>
                        </a:lnSpc>
                        <a:spcBef>
                          <a:spcPts val="1200"/>
                        </a:spcBef>
                        <a:spcAft>
                          <a:spcPts val="1200"/>
                        </a:spcAft>
                      </a:pPr>
                      <a:r>
                        <a:rPr lang="en-AU" sz="1600" dirty="0">
                          <a:latin typeface="Times New Roman"/>
                          <a:ea typeface="Times New Roman"/>
                          <a:cs typeface="Times New Roman"/>
                        </a:rPr>
                        <a:t>Jun 1997</a:t>
                      </a:r>
                      <a:endParaRPr lang="en-AU" sz="1600" dirty="0">
                        <a:latin typeface="Calibri"/>
                        <a:ea typeface="Calibri"/>
                        <a:cs typeface="Times New Roman"/>
                      </a:endParaRPr>
                    </a:p>
                  </a:txBody>
                  <a:tcPr marL="68580" marR="68580" marT="0" marB="0" anchor="ctr">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ctr">
                        <a:lnSpc>
                          <a:spcPct val="115000"/>
                        </a:lnSpc>
                        <a:spcBef>
                          <a:spcPts val="1200"/>
                        </a:spcBef>
                        <a:spcAft>
                          <a:spcPts val="1200"/>
                        </a:spcAft>
                      </a:pPr>
                      <a:r>
                        <a:rPr lang="en-AU" sz="1600" dirty="0">
                          <a:latin typeface="Times New Roman"/>
                          <a:ea typeface="Times New Roman"/>
                          <a:cs typeface="Times New Roman"/>
                        </a:rPr>
                        <a:t>2.4</a:t>
                      </a:r>
                      <a:endParaRPr lang="en-AU" sz="1600" dirty="0">
                        <a:latin typeface="Calibri"/>
                        <a:ea typeface="Calibri"/>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ctr">
                        <a:lnSpc>
                          <a:spcPct val="115000"/>
                        </a:lnSpc>
                        <a:spcBef>
                          <a:spcPts val="1200"/>
                        </a:spcBef>
                        <a:spcAft>
                          <a:spcPts val="1200"/>
                        </a:spcAft>
                      </a:pPr>
                      <a:r>
                        <a:rPr lang="en-AU" sz="1600" dirty="0" smtClean="0">
                          <a:latin typeface="Calibri"/>
                          <a:ea typeface="Calibri"/>
                          <a:cs typeface="Times New Roman"/>
                        </a:rPr>
                        <a:t>&lt; 1</a:t>
                      </a:r>
                      <a:endParaRPr lang="en-AU" sz="1600" dirty="0">
                        <a:latin typeface="Calibri"/>
                        <a:ea typeface="Calibri"/>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a:lnSpc>
                          <a:spcPct val="115000"/>
                        </a:lnSpc>
                        <a:spcBef>
                          <a:spcPts val="1200"/>
                        </a:spcBef>
                        <a:spcAft>
                          <a:spcPts val="1200"/>
                        </a:spcAft>
                      </a:pPr>
                      <a:r>
                        <a:rPr lang="en-AU" sz="1600" dirty="0">
                          <a:latin typeface="Times New Roman"/>
                          <a:ea typeface="Times New Roman"/>
                          <a:cs typeface="Times New Roman"/>
                        </a:rPr>
                        <a:t>2</a:t>
                      </a:r>
                      <a:endParaRPr lang="en-AU" sz="1600" dirty="0">
                        <a:latin typeface="Calibri"/>
                        <a:ea typeface="Calibri"/>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ctr">
                        <a:lnSpc>
                          <a:spcPct val="115000"/>
                        </a:lnSpc>
                        <a:spcBef>
                          <a:spcPts val="1200"/>
                        </a:spcBef>
                        <a:spcAft>
                          <a:spcPts val="1200"/>
                        </a:spcAft>
                      </a:pPr>
                      <a:r>
                        <a:rPr lang="en-AU" sz="1600" dirty="0">
                          <a:latin typeface="Times New Roman"/>
                          <a:ea typeface="Times New Roman"/>
                          <a:cs typeface="Times New Roman"/>
                        </a:rPr>
                        <a:t>DSSS</a:t>
                      </a:r>
                      <a:endParaRPr lang="en-AU" sz="1600" dirty="0">
                        <a:latin typeface="Calibri"/>
                        <a:ea typeface="Calibri"/>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r>
              <a:tr h="469605">
                <a:tc>
                  <a:txBody>
                    <a:bodyPr/>
                    <a:lstStyle/>
                    <a:p>
                      <a:pPr algn="ctr">
                        <a:lnSpc>
                          <a:spcPct val="115000"/>
                        </a:lnSpc>
                        <a:spcBef>
                          <a:spcPts val="1200"/>
                        </a:spcBef>
                        <a:spcAft>
                          <a:spcPts val="1200"/>
                        </a:spcAft>
                      </a:pPr>
                      <a:r>
                        <a:rPr lang="en-AU" sz="1600" b="1" dirty="0">
                          <a:solidFill>
                            <a:srgbClr val="FFFFFF"/>
                          </a:solidFill>
                          <a:latin typeface="Times New Roman"/>
                          <a:ea typeface="Times New Roman"/>
                          <a:cs typeface="Times New Roman"/>
                        </a:rPr>
                        <a:t>a</a:t>
                      </a:r>
                      <a:endParaRPr lang="en-AU" sz="1600" dirty="0">
                        <a:latin typeface="Calibri"/>
                        <a:ea typeface="Calibri"/>
                        <a:cs typeface="Times New Roman"/>
                      </a:endParaRPr>
                    </a:p>
                  </a:txBody>
                  <a:tcPr marL="68580" marR="68580" marT="0" marB="0" anchor="ctr">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ctr">
                        <a:lnSpc>
                          <a:spcPct val="115000"/>
                        </a:lnSpc>
                        <a:spcBef>
                          <a:spcPts val="1200"/>
                        </a:spcBef>
                        <a:spcAft>
                          <a:spcPts val="1200"/>
                        </a:spcAft>
                      </a:pPr>
                      <a:r>
                        <a:rPr lang="en-AU" sz="1600" dirty="0">
                          <a:latin typeface="Times New Roman"/>
                          <a:ea typeface="Times New Roman"/>
                          <a:cs typeface="Times New Roman"/>
                        </a:rPr>
                        <a:t>Sep 1999</a:t>
                      </a:r>
                      <a:endParaRPr lang="en-AU" sz="1600" dirty="0">
                        <a:latin typeface="Calibri"/>
                        <a:ea typeface="Calibri"/>
                        <a:cs typeface="Times New Roman"/>
                      </a:endParaRPr>
                    </a:p>
                  </a:txBody>
                  <a:tcPr marL="68580" marR="68580" marT="0" marB="0" anchor="ctr">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gn="ctr">
                        <a:lnSpc>
                          <a:spcPct val="115000"/>
                        </a:lnSpc>
                        <a:spcBef>
                          <a:spcPts val="1200"/>
                        </a:spcBef>
                        <a:spcAft>
                          <a:spcPts val="1200"/>
                        </a:spcAft>
                      </a:pPr>
                      <a:r>
                        <a:rPr lang="en-AU" sz="1600">
                          <a:latin typeface="Times New Roman"/>
                          <a:ea typeface="Times New Roman"/>
                          <a:cs typeface="Times New Roman"/>
                        </a:rPr>
                        <a:t>5</a:t>
                      </a:r>
                      <a:endParaRPr lang="en-AU" sz="1600">
                        <a:latin typeface="Calibri"/>
                        <a:ea typeface="Calibri"/>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gn="ctr">
                        <a:lnSpc>
                          <a:spcPct val="115000"/>
                        </a:lnSpc>
                        <a:spcBef>
                          <a:spcPts val="1200"/>
                        </a:spcBef>
                        <a:spcAft>
                          <a:spcPts val="1200"/>
                        </a:spcAft>
                      </a:pPr>
                      <a:r>
                        <a:rPr lang="en-AU" sz="1600" b="1" dirty="0">
                          <a:solidFill>
                            <a:srgbClr val="FF0000"/>
                          </a:solidFill>
                          <a:latin typeface="Times New Roman"/>
                          <a:ea typeface="Times New Roman"/>
                          <a:cs typeface="Times New Roman"/>
                        </a:rPr>
                        <a:t>23</a:t>
                      </a:r>
                      <a:endParaRPr lang="en-AU" sz="1600" b="1" dirty="0">
                        <a:solidFill>
                          <a:srgbClr val="FF0000"/>
                        </a:solidFill>
                        <a:latin typeface="Calibri"/>
                        <a:ea typeface="Calibri"/>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1200"/>
                        </a:spcBef>
                        <a:spcAft>
                          <a:spcPts val="1200"/>
                        </a:spcAft>
                      </a:pPr>
                      <a:r>
                        <a:rPr lang="en-AU" sz="1600" b="1" dirty="0">
                          <a:solidFill>
                            <a:srgbClr val="FF0000"/>
                          </a:solidFill>
                          <a:latin typeface="Times New Roman"/>
                          <a:ea typeface="Times New Roman"/>
                          <a:cs typeface="Times New Roman"/>
                        </a:rPr>
                        <a:t>54</a:t>
                      </a:r>
                      <a:endParaRPr lang="en-AU" sz="1600" b="1" dirty="0">
                        <a:solidFill>
                          <a:srgbClr val="FF0000"/>
                        </a:solidFill>
                        <a:latin typeface="Calibri"/>
                        <a:ea typeface="Calibri"/>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gn="ctr">
                        <a:lnSpc>
                          <a:spcPct val="115000"/>
                        </a:lnSpc>
                        <a:spcBef>
                          <a:spcPts val="1200"/>
                        </a:spcBef>
                        <a:spcAft>
                          <a:spcPts val="1200"/>
                        </a:spcAft>
                      </a:pPr>
                      <a:r>
                        <a:rPr lang="en-AU" sz="1600" dirty="0">
                          <a:latin typeface="Times New Roman"/>
                          <a:ea typeface="Times New Roman"/>
                          <a:cs typeface="Times New Roman"/>
                        </a:rPr>
                        <a:t>OFDM</a:t>
                      </a:r>
                      <a:endParaRPr lang="en-AU" sz="1600" dirty="0">
                        <a:latin typeface="Calibri"/>
                        <a:ea typeface="Calibri"/>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r>
              <a:tr h="469605">
                <a:tc>
                  <a:txBody>
                    <a:bodyPr/>
                    <a:lstStyle/>
                    <a:p>
                      <a:pPr algn="ctr">
                        <a:lnSpc>
                          <a:spcPct val="115000"/>
                        </a:lnSpc>
                        <a:spcBef>
                          <a:spcPts val="1200"/>
                        </a:spcBef>
                        <a:spcAft>
                          <a:spcPts val="1200"/>
                        </a:spcAft>
                      </a:pPr>
                      <a:r>
                        <a:rPr lang="en-AU" sz="1600" b="1" dirty="0">
                          <a:solidFill>
                            <a:srgbClr val="FFFFFF"/>
                          </a:solidFill>
                          <a:latin typeface="Times New Roman"/>
                          <a:ea typeface="Times New Roman"/>
                          <a:cs typeface="Times New Roman"/>
                        </a:rPr>
                        <a:t>b</a:t>
                      </a:r>
                      <a:endParaRPr lang="en-AU" sz="1600" dirty="0">
                        <a:latin typeface="Calibri"/>
                        <a:ea typeface="Calibri"/>
                        <a:cs typeface="Times New Roman"/>
                      </a:endParaRPr>
                    </a:p>
                  </a:txBody>
                  <a:tcPr marL="68580" marR="68580" marT="0" marB="0" anchor="ctr">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ctr">
                        <a:lnSpc>
                          <a:spcPct val="115000"/>
                        </a:lnSpc>
                        <a:spcBef>
                          <a:spcPts val="1200"/>
                        </a:spcBef>
                        <a:spcAft>
                          <a:spcPts val="1200"/>
                        </a:spcAft>
                      </a:pPr>
                      <a:r>
                        <a:rPr lang="en-AU" sz="1600" dirty="0">
                          <a:latin typeface="Times New Roman"/>
                          <a:ea typeface="Times New Roman"/>
                          <a:cs typeface="Times New Roman"/>
                        </a:rPr>
                        <a:t>Sep 1999</a:t>
                      </a:r>
                      <a:endParaRPr lang="en-AU" sz="1600" dirty="0">
                        <a:latin typeface="Calibri"/>
                        <a:ea typeface="Calibri"/>
                        <a:cs typeface="Times New Roman"/>
                      </a:endParaRPr>
                    </a:p>
                  </a:txBody>
                  <a:tcPr marL="68580" marR="68580" marT="0" marB="0" anchor="ctr">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ctr">
                        <a:lnSpc>
                          <a:spcPct val="115000"/>
                        </a:lnSpc>
                        <a:spcBef>
                          <a:spcPts val="1200"/>
                        </a:spcBef>
                        <a:spcAft>
                          <a:spcPts val="1200"/>
                        </a:spcAft>
                      </a:pPr>
                      <a:r>
                        <a:rPr lang="en-AU" sz="1600" dirty="0">
                          <a:latin typeface="Times New Roman"/>
                          <a:ea typeface="Times New Roman"/>
                          <a:cs typeface="Times New Roman"/>
                        </a:rPr>
                        <a:t>2.4</a:t>
                      </a:r>
                      <a:endParaRPr lang="en-AU" sz="1600" dirty="0">
                        <a:latin typeface="Calibri"/>
                        <a:ea typeface="Calibri"/>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ctr">
                        <a:lnSpc>
                          <a:spcPct val="115000"/>
                        </a:lnSpc>
                        <a:spcBef>
                          <a:spcPts val="1200"/>
                        </a:spcBef>
                        <a:spcAft>
                          <a:spcPts val="1200"/>
                        </a:spcAft>
                      </a:pPr>
                      <a:r>
                        <a:rPr lang="en-AU" sz="1600" dirty="0" smtClean="0">
                          <a:latin typeface="Times New Roman"/>
                          <a:ea typeface="Calibri"/>
                          <a:cs typeface="Times New Roman"/>
                        </a:rPr>
                        <a:t>5</a:t>
                      </a:r>
                      <a:endParaRPr lang="en-AU" sz="1600" dirty="0">
                        <a:latin typeface="Calibri"/>
                        <a:ea typeface="Calibri"/>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a:lnSpc>
                          <a:spcPct val="115000"/>
                        </a:lnSpc>
                        <a:spcBef>
                          <a:spcPts val="1200"/>
                        </a:spcBef>
                        <a:spcAft>
                          <a:spcPts val="1200"/>
                        </a:spcAft>
                      </a:pPr>
                      <a:r>
                        <a:rPr lang="en-AU" sz="1600">
                          <a:latin typeface="Times New Roman"/>
                          <a:ea typeface="Times New Roman"/>
                          <a:cs typeface="Times New Roman"/>
                        </a:rPr>
                        <a:t>11</a:t>
                      </a:r>
                      <a:endParaRPr lang="en-AU" sz="1600">
                        <a:latin typeface="Calibri"/>
                        <a:ea typeface="Calibri"/>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ctr">
                        <a:lnSpc>
                          <a:spcPct val="115000"/>
                        </a:lnSpc>
                        <a:spcBef>
                          <a:spcPts val="1200"/>
                        </a:spcBef>
                        <a:spcAft>
                          <a:spcPts val="1200"/>
                        </a:spcAft>
                      </a:pPr>
                      <a:r>
                        <a:rPr lang="en-AU" sz="1600">
                          <a:latin typeface="Times New Roman"/>
                          <a:ea typeface="Times New Roman"/>
                          <a:cs typeface="Times New Roman"/>
                        </a:rPr>
                        <a:t>DSSS</a:t>
                      </a:r>
                      <a:endParaRPr lang="en-AU" sz="1600">
                        <a:latin typeface="Calibri"/>
                        <a:ea typeface="Calibri"/>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r>
              <a:tr h="469605">
                <a:tc>
                  <a:txBody>
                    <a:bodyPr/>
                    <a:lstStyle/>
                    <a:p>
                      <a:pPr algn="ctr">
                        <a:lnSpc>
                          <a:spcPct val="115000"/>
                        </a:lnSpc>
                        <a:spcBef>
                          <a:spcPts val="1200"/>
                        </a:spcBef>
                        <a:spcAft>
                          <a:spcPts val="1200"/>
                        </a:spcAft>
                      </a:pPr>
                      <a:r>
                        <a:rPr lang="en-AU" sz="1600" b="1" dirty="0">
                          <a:solidFill>
                            <a:srgbClr val="FFFFFF"/>
                          </a:solidFill>
                          <a:latin typeface="Times New Roman"/>
                          <a:ea typeface="Times New Roman"/>
                          <a:cs typeface="Times New Roman"/>
                        </a:rPr>
                        <a:t>g</a:t>
                      </a:r>
                      <a:endParaRPr lang="en-AU" sz="1600" dirty="0">
                        <a:latin typeface="Calibri"/>
                        <a:ea typeface="Calibri"/>
                        <a:cs typeface="Times New Roman"/>
                      </a:endParaRPr>
                    </a:p>
                  </a:txBody>
                  <a:tcPr marL="68580" marR="68580" marT="0" marB="0" anchor="ctr">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ctr">
                        <a:lnSpc>
                          <a:spcPct val="115000"/>
                        </a:lnSpc>
                        <a:spcBef>
                          <a:spcPts val="1200"/>
                        </a:spcBef>
                        <a:spcAft>
                          <a:spcPts val="1200"/>
                        </a:spcAft>
                      </a:pPr>
                      <a:r>
                        <a:rPr lang="en-AU" sz="1600">
                          <a:latin typeface="Times New Roman"/>
                          <a:ea typeface="Times New Roman"/>
                          <a:cs typeface="Times New Roman"/>
                        </a:rPr>
                        <a:t>Jun 2003</a:t>
                      </a:r>
                      <a:endParaRPr lang="en-AU" sz="1600">
                        <a:latin typeface="Calibri"/>
                        <a:ea typeface="Calibri"/>
                        <a:cs typeface="Times New Roman"/>
                      </a:endParaRPr>
                    </a:p>
                  </a:txBody>
                  <a:tcPr marL="68580" marR="68580" marT="0" marB="0" anchor="ctr">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gn="ctr">
                        <a:lnSpc>
                          <a:spcPct val="115000"/>
                        </a:lnSpc>
                        <a:spcBef>
                          <a:spcPts val="1200"/>
                        </a:spcBef>
                        <a:spcAft>
                          <a:spcPts val="1200"/>
                        </a:spcAft>
                      </a:pPr>
                      <a:r>
                        <a:rPr lang="en-AU" sz="1600" dirty="0">
                          <a:latin typeface="Times New Roman"/>
                          <a:ea typeface="Times New Roman"/>
                          <a:cs typeface="Times New Roman"/>
                        </a:rPr>
                        <a:t>2.4</a:t>
                      </a:r>
                      <a:endParaRPr lang="en-AU" sz="1600" dirty="0">
                        <a:latin typeface="Calibri"/>
                        <a:ea typeface="Calibri"/>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gn="ctr">
                        <a:lnSpc>
                          <a:spcPct val="115000"/>
                        </a:lnSpc>
                        <a:spcBef>
                          <a:spcPts val="1200"/>
                        </a:spcBef>
                        <a:spcAft>
                          <a:spcPts val="1200"/>
                        </a:spcAft>
                      </a:pPr>
                      <a:r>
                        <a:rPr lang="en-AU" sz="1600" dirty="0" smtClean="0">
                          <a:latin typeface="Times New Roman"/>
                          <a:ea typeface="Calibri"/>
                          <a:cs typeface="Times New Roman"/>
                        </a:rPr>
                        <a:t>20</a:t>
                      </a:r>
                      <a:endParaRPr lang="en-AU" sz="1600" dirty="0">
                        <a:latin typeface="Calibri"/>
                        <a:ea typeface="Calibri"/>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1200"/>
                        </a:spcBef>
                        <a:spcAft>
                          <a:spcPts val="1200"/>
                        </a:spcAft>
                      </a:pPr>
                      <a:r>
                        <a:rPr lang="en-AU" sz="1600">
                          <a:latin typeface="Times New Roman"/>
                          <a:ea typeface="Times New Roman"/>
                          <a:cs typeface="Times New Roman"/>
                        </a:rPr>
                        <a:t>54</a:t>
                      </a:r>
                      <a:endParaRPr lang="en-AU" sz="1600">
                        <a:latin typeface="Calibri"/>
                        <a:ea typeface="Calibri"/>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gn="ctr">
                        <a:lnSpc>
                          <a:spcPct val="115000"/>
                        </a:lnSpc>
                        <a:spcBef>
                          <a:spcPts val="1200"/>
                        </a:spcBef>
                        <a:spcAft>
                          <a:spcPts val="1200"/>
                        </a:spcAft>
                      </a:pPr>
                      <a:r>
                        <a:rPr lang="en-AU" sz="1600">
                          <a:latin typeface="Times New Roman"/>
                          <a:ea typeface="Times New Roman"/>
                          <a:cs typeface="Times New Roman"/>
                        </a:rPr>
                        <a:t>OFDM</a:t>
                      </a:r>
                      <a:endParaRPr lang="en-AU" sz="1600">
                        <a:latin typeface="Calibri"/>
                        <a:ea typeface="Calibri"/>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r>
              <a:tr h="469605">
                <a:tc>
                  <a:txBody>
                    <a:bodyPr/>
                    <a:lstStyle/>
                    <a:p>
                      <a:pPr algn="ctr">
                        <a:lnSpc>
                          <a:spcPct val="115000"/>
                        </a:lnSpc>
                        <a:spcBef>
                          <a:spcPts val="1200"/>
                        </a:spcBef>
                        <a:spcAft>
                          <a:spcPts val="1200"/>
                        </a:spcAft>
                      </a:pPr>
                      <a:r>
                        <a:rPr lang="en-AU" sz="1600" b="1" dirty="0">
                          <a:solidFill>
                            <a:srgbClr val="FFFFFF"/>
                          </a:solidFill>
                          <a:latin typeface="Times New Roman"/>
                          <a:ea typeface="Calibri"/>
                          <a:cs typeface="Times New Roman"/>
                        </a:rPr>
                        <a:t>y</a:t>
                      </a:r>
                      <a:endParaRPr lang="en-AU" sz="1600" dirty="0">
                        <a:latin typeface="Calibri"/>
                        <a:ea typeface="Calibri"/>
                        <a:cs typeface="Times New Roman"/>
                      </a:endParaRPr>
                    </a:p>
                  </a:txBody>
                  <a:tcPr marL="68580" marR="68580" marT="0" marB="0" anchor="ctr">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ctr">
                        <a:lnSpc>
                          <a:spcPct val="115000"/>
                        </a:lnSpc>
                        <a:spcBef>
                          <a:spcPts val="1200"/>
                        </a:spcBef>
                        <a:spcAft>
                          <a:spcPts val="1200"/>
                        </a:spcAft>
                      </a:pPr>
                      <a:r>
                        <a:rPr lang="en-AU" sz="1600" dirty="0" smtClean="0">
                          <a:latin typeface="Times New Roman"/>
                          <a:ea typeface="Times New Roman"/>
                          <a:cs typeface="Times New Roman"/>
                        </a:rPr>
                        <a:t>Nov 2008</a:t>
                      </a:r>
                      <a:endParaRPr lang="en-AU" sz="1600" dirty="0">
                        <a:latin typeface="Calibri"/>
                        <a:ea typeface="Calibri"/>
                        <a:cs typeface="Times New Roman"/>
                      </a:endParaRPr>
                    </a:p>
                  </a:txBody>
                  <a:tcPr marL="68580" marR="68580" marT="0" marB="0" anchor="ctr">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ctr">
                        <a:lnSpc>
                          <a:spcPct val="115000"/>
                        </a:lnSpc>
                        <a:spcBef>
                          <a:spcPts val="1200"/>
                        </a:spcBef>
                        <a:spcAft>
                          <a:spcPts val="1200"/>
                        </a:spcAft>
                      </a:pPr>
                      <a:r>
                        <a:rPr lang="en-AU" sz="1600" dirty="0" smtClean="0">
                          <a:latin typeface="Times New Roman"/>
                          <a:ea typeface="Calibri"/>
                          <a:cs typeface="Times New Roman"/>
                        </a:rPr>
                        <a:t>3.7</a:t>
                      </a:r>
                      <a:endParaRPr lang="en-AU" sz="1600" dirty="0">
                        <a:latin typeface="Calibri"/>
                        <a:ea typeface="Calibri"/>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ctr">
                        <a:lnSpc>
                          <a:spcPct val="115000"/>
                        </a:lnSpc>
                        <a:spcBef>
                          <a:spcPts val="1200"/>
                        </a:spcBef>
                        <a:spcAft>
                          <a:spcPts val="1200"/>
                        </a:spcAft>
                      </a:pPr>
                      <a:r>
                        <a:rPr lang="en-AU" sz="1600" dirty="0" smtClean="0">
                          <a:latin typeface="Times New Roman"/>
                          <a:ea typeface="Calibri"/>
                          <a:cs typeface="Times New Roman"/>
                        </a:rPr>
                        <a:t>23</a:t>
                      </a:r>
                      <a:endParaRPr lang="en-AU" sz="1600" dirty="0">
                        <a:latin typeface="Calibri"/>
                        <a:ea typeface="Calibri"/>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ctr">
                        <a:lnSpc>
                          <a:spcPct val="115000"/>
                        </a:lnSpc>
                        <a:spcBef>
                          <a:spcPts val="1200"/>
                        </a:spcBef>
                        <a:spcAft>
                          <a:spcPts val="1200"/>
                        </a:spcAft>
                      </a:pPr>
                      <a:r>
                        <a:rPr lang="en-AU" sz="1600" dirty="0" smtClean="0">
                          <a:latin typeface="Times New Roman"/>
                          <a:ea typeface="Calibri"/>
                          <a:cs typeface="Times New Roman"/>
                        </a:rPr>
                        <a:t>54</a:t>
                      </a:r>
                      <a:endParaRPr lang="en-AU" sz="1600" dirty="0">
                        <a:latin typeface="Calibri"/>
                        <a:ea typeface="Calibri"/>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c>
                  <a:txBody>
                    <a:bodyPr/>
                    <a:lstStyle/>
                    <a:p>
                      <a:pPr algn="ctr">
                        <a:lnSpc>
                          <a:spcPct val="115000"/>
                        </a:lnSpc>
                        <a:spcBef>
                          <a:spcPts val="1200"/>
                        </a:spcBef>
                        <a:spcAft>
                          <a:spcPts val="1200"/>
                        </a:spcAft>
                      </a:pPr>
                      <a:r>
                        <a:rPr lang="en-AU" sz="1600" dirty="0">
                          <a:latin typeface="Times New Roman"/>
                          <a:ea typeface="Times New Roman"/>
                          <a:cs typeface="Times New Roman"/>
                        </a:rPr>
                        <a:t>OFDM</a:t>
                      </a:r>
                      <a:endParaRPr lang="en-AU" sz="1600" dirty="0">
                        <a:latin typeface="Calibri"/>
                        <a:ea typeface="Calibri"/>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7BFDE"/>
                    </a:solidFill>
                  </a:tcPr>
                </a:tc>
              </a:tr>
              <a:tr h="469605">
                <a:tc>
                  <a:txBody>
                    <a:bodyPr/>
                    <a:lstStyle/>
                    <a:p>
                      <a:pPr algn="ctr">
                        <a:lnSpc>
                          <a:spcPct val="115000"/>
                        </a:lnSpc>
                        <a:spcBef>
                          <a:spcPts val="1200"/>
                        </a:spcBef>
                        <a:spcAft>
                          <a:spcPts val="1200"/>
                        </a:spcAft>
                      </a:pPr>
                      <a:r>
                        <a:rPr lang="en-AU" sz="1600" b="1" dirty="0" smtClean="0">
                          <a:solidFill>
                            <a:srgbClr val="FFFFFF"/>
                          </a:solidFill>
                          <a:latin typeface="Times New Roman"/>
                          <a:ea typeface="Times New Roman"/>
                          <a:cs typeface="Times New Roman"/>
                        </a:rPr>
                        <a:t>n</a:t>
                      </a:r>
                      <a:endParaRPr lang="en-AU" sz="1600" dirty="0">
                        <a:latin typeface="Calibri"/>
                        <a:ea typeface="Calibri"/>
                        <a:cs typeface="Times New Roman"/>
                      </a:endParaRPr>
                    </a:p>
                  </a:txBody>
                  <a:tcPr marL="68580" marR="68580" marT="0" marB="0" anchor="ctr">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F81BD"/>
                    </a:solidFill>
                  </a:tcPr>
                </a:tc>
                <a:tc>
                  <a:txBody>
                    <a:bodyPr/>
                    <a:lstStyle/>
                    <a:p>
                      <a:pPr algn="ctr">
                        <a:lnSpc>
                          <a:spcPct val="115000"/>
                        </a:lnSpc>
                        <a:spcBef>
                          <a:spcPts val="1200"/>
                        </a:spcBef>
                        <a:spcAft>
                          <a:spcPts val="1200"/>
                        </a:spcAft>
                      </a:pPr>
                      <a:r>
                        <a:rPr lang="en-AU" sz="1600" dirty="0">
                          <a:latin typeface="Times New Roman"/>
                          <a:ea typeface="Times New Roman"/>
                          <a:cs typeface="Times New Roman"/>
                        </a:rPr>
                        <a:t>Nov </a:t>
                      </a:r>
                      <a:r>
                        <a:rPr lang="en-AU" sz="1600" dirty="0" smtClean="0">
                          <a:latin typeface="Times New Roman"/>
                          <a:ea typeface="Times New Roman"/>
                          <a:cs typeface="Times New Roman"/>
                        </a:rPr>
                        <a:t>2009</a:t>
                      </a:r>
                      <a:endParaRPr lang="en-AU" sz="1600" dirty="0">
                        <a:latin typeface="Calibri"/>
                        <a:ea typeface="Calibri"/>
                        <a:cs typeface="Times New Roman"/>
                      </a:endParaRPr>
                    </a:p>
                  </a:txBody>
                  <a:tcPr marL="68580" marR="68580" marT="0" marB="0" anchor="ctr">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gn="ctr">
                        <a:lnSpc>
                          <a:spcPct val="115000"/>
                        </a:lnSpc>
                        <a:spcBef>
                          <a:spcPts val="1200"/>
                        </a:spcBef>
                        <a:spcAft>
                          <a:spcPts val="1200"/>
                        </a:spcAft>
                      </a:pPr>
                      <a:r>
                        <a:rPr lang="en-AU" sz="1600" dirty="0" smtClean="0">
                          <a:latin typeface="Times New Roman"/>
                          <a:ea typeface="Calibri"/>
                          <a:cs typeface="Times New Roman"/>
                        </a:rPr>
                        <a:t>2.4/5</a:t>
                      </a:r>
                      <a:endParaRPr lang="en-AU" sz="1600" dirty="0">
                        <a:latin typeface="Calibri"/>
                        <a:ea typeface="Calibri"/>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gn="ctr">
                        <a:lnSpc>
                          <a:spcPct val="115000"/>
                        </a:lnSpc>
                        <a:spcBef>
                          <a:spcPts val="1200"/>
                        </a:spcBef>
                        <a:spcAft>
                          <a:spcPts val="1200"/>
                        </a:spcAft>
                      </a:pPr>
                      <a:r>
                        <a:rPr lang="en-AU" sz="1600" dirty="0" smtClean="0">
                          <a:latin typeface="Times New Roman"/>
                          <a:ea typeface="Calibri"/>
                          <a:cs typeface="Times New Roman"/>
                        </a:rPr>
                        <a:t>75</a:t>
                      </a:r>
                      <a:endParaRPr lang="en-AU" sz="1600" dirty="0">
                        <a:latin typeface="Calibri"/>
                        <a:ea typeface="Calibri"/>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1200"/>
                        </a:spcBef>
                        <a:spcAft>
                          <a:spcPts val="1200"/>
                        </a:spcAft>
                      </a:pPr>
                      <a:r>
                        <a:rPr lang="en-AU" sz="1600" dirty="0" smtClean="0">
                          <a:latin typeface="Times New Roman"/>
                          <a:ea typeface="Calibri"/>
                          <a:cs typeface="Times New Roman"/>
                        </a:rPr>
                        <a:t>288.9</a:t>
                      </a:r>
                      <a:endParaRPr lang="en-AU" sz="1600" dirty="0">
                        <a:latin typeface="Calibri"/>
                        <a:ea typeface="Calibri"/>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c>
                  <a:txBody>
                    <a:bodyPr/>
                    <a:lstStyle/>
                    <a:p>
                      <a:pPr algn="ctr">
                        <a:lnSpc>
                          <a:spcPct val="115000"/>
                        </a:lnSpc>
                        <a:spcBef>
                          <a:spcPts val="1200"/>
                        </a:spcBef>
                        <a:spcAft>
                          <a:spcPts val="1200"/>
                        </a:spcAft>
                      </a:pPr>
                      <a:r>
                        <a:rPr lang="en-AU" sz="1600" dirty="0">
                          <a:latin typeface="Times New Roman"/>
                          <a:ea typeface="Times New Roman"/>
                          <a:cs typeface="Times New Roman"/>
                        </a:rPr>
                        <a:t>OFDM</a:t>
                      </a:r>
                      <a:endParaRPr lang="en-AU" sz="1600" dirty="0">
                        <a:latin typeface="Calibri"/>
                        <a:ea typeface="Calibri"/>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3DFEE"/>
                    </a:solidFill>
                  </a:tcPr>
                </a:tc>
              </a:tr>
            </a:tbl>
          </a:graphicData>
        </a:graphic>
      </p:graphicFrame>
      <p:sp>
        <p:nvSpPr>
          <p:cNvPr id="6" name="TextBox 5"/>
          <p:cNvSpPr txBox="1"/>
          <p:nvPr/>
        </p:nvSpPr>
        <p:spPr>
          <a:xfrm>
            <a:off x="838200" y="5663625"/>
            <a:ext cx="7315200" cy="584775"/>
          </a:xfrm>
          <a:prstGeom prst="rect">
            <a:avLst/>
          </a:prstGeom>
          <a:noFill/>
        </p:spPr>
        <p:txBody>
          <a:bodyPr wrap="square" rtlCol="0">
            <a:spAutoFit/>
          </a:bodyPr>
          <a:lstStyle/>
          <a:p>
            <a:r>
              <a:rPr lang="en-US" sz="1400" dirty="0" smtClean="0"/>
              <a:t>Wireless Networking in the Developing World (2</a:t>
            </a:r>
            <a:r>
              <a:rPr lang="en-US" sz="1400" baseline="30000" dirty="0" smtClean="0"/>
              <a:t>nd</a:t>
            </a:r>
            <a:r>
              <a:rPr lang="en-US" sz="1400" dirty="0" smtClean="0"/>
              <a:t> Edition) pp. 290</a:t>
            </a:r>
          </a:p>
          <a:p>
            <a:endParaRPr lang="en-US" dirty="0"/>
          </a:p>
        </p:txBody>
      </p:sp>
      <p:sp>
        <p:nvSpPr>
          <p:cNvPr id="9" name="Footer Placeholder 6"/>
          <p:cNvSpPr>
            <a:spLocks noGrp="1"/>
          </p:cNvSpPr>
          <p:nvPr>
            <p:ph type="ftr" sz="quarter" idx="11"/>
          </p:nvPr>
        </p:nvSpPr>
        <p:spPr>
          <a:xfrm>
            <a:off x="3060000" y="6408000"/>
            <a:ext cx="3962400" cy="457200"/>
          </a:xfrm>
        </p:spPr>
        <p:txBody>
          <a:bodyPr/>
          <a:lstStyle/>
          <a:p>
            <a:r>
              <a:rPr lang="en-AU" dirty="0" smtClean="0"/>
              <a:t>Hasan Shahid Ferdous, </a:t>
            </a:r>
            <a:r>
              <a:rPr lang="en-AU" dirty="0" smtClean="0"/>
              <a:t>APCC </a:t>
            </a:r>
            <a:r>
              <a:rPr lang="en-AU" dirty="0" smtClean="0"/>
              <a:t>2011</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05800" cy="762000"/>
          </a:xfrm>
        </p:spPr>
        <p:txBody>
          <a:bodyPr/>
          <a:lstStyle/>
          <a:p>
            <a:r>
              <a:rPr lang="en-US" dirty="0" smtClean="0"/>
              <a:t>Performance of DCF</a:t>
            </a:r>
            <a:endParaRPr lang="en-AU"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
        <p:nvSpPr>
          <p:cNvPr id="5" name="Content Placeholder 4"/>
          <p:cNvSpPr>
            <a:spLocks noGrp="1"/>
          </p:cNvSpPr>
          <p:nvPr>
            <p:ph sz="quarter" idx="1"/>
          </p:nvPr>
        </p:nvSpPr>
        <p:spPr>
          <a:xfrm>
            <a:off x="457200" y="1143000"/>
            <a:ext cx="6019800" cy="4572000"/>
          </a:xfrm>
        </p:spPr>
        <p:txBody>
          <a:bodyPr>
            <a:normAutofit/>
          </a:bodyPr>
          <a:lstStyle/>
          <a:p>
            <a:r>
              <a:rPr lang="en-US" dirty="0" smtClean="0"/>
              <a:t>DCF is not efficient.</a:t>
            </a:r>
          </a:p>
          <a:p>
            <a:endParaRPr lang="en-US" sz="1050" dirty="0" smtClean="0"/>
          </a:p>
          <a:p>
            <a:r>
              <a:rPr lang="en-US" dirty="0" smtClean="0"/>
              <a:t>Major reasons for its inefficiency are</a:t>
            </a:r>
          </a:p>
          <a:p>
            <a:pPr lvl="1"/>
            <a:r>
              <a:rPr lang="en-US" sz="2100" dirty="0" smtClean="0"/>
              <a:t>Wastage of bandwidth in </a:t>
            </a:r>
          </a:p>
          <a:p>
            <a:pPr lvl="2"/>
            <a:r>
              <a:rPr lang="en-US" sz="1700" dirty="0" smtClean="0"/>
              <a:t>Backoff and IFS,</a:t>
            </a:r>
          </a:p>
          <a:p>
            <a:pPr lvl="2"/>
            <a:r>
              <a:rPr lang="en-US" sz="1700" dirty="0" smtClean="0"/>
              <a:t>Control  Messages</a:t>
            </a:r>
          </a:p>
          <a:p>
            <a:pPr lvl="1"/>
            <a:r>
              <a:rPr lang="en-US" sz="2100" dirty="0" smtClean="0"/>
              <a:t>Collisions in RTS transmissions.</a:t>
            </a:r>
          </a:p>
          <a:p>
            <a:endParaRPr lang="en-US" sz="1050" dirty="0" smtClean="0"/>
          </a:p>
          <a:p>
            <a:r>
              <a:rPr lang="en-US" dirty="0" smtClean="0"/>
              <a:t>Solution: </a:t>
            </a:r>
          </a:p>
          <a:p>
            <a:pPr lvl="1"/>
            <a:r>
              <a:rPr lang="en-US" sz="2100" dirty="0" smtClean="0"/>
              <a:t>Divide the nodes into groups.</a:t>
            </a:r>
          </a:p>
          <a:p>
            <a:pPr lvl="1"/>
            <a:r>
              <a:rPr lang="en-US" sz="2100" dirty="0" smtClean="0"/>
              <a:t>Incorporate multiple concurrent transmissions/receptions.</a:t>
            </a:r>
          </a:p>
        </p:txBody>
      </p:sp>
      <p:pic>
        <p:nvPicPr>
          <p:cNvPr id="1026" name="Picture 2" descr="http://thumbs.dreamstime.com/thumb_430/1250884693Y3oy2l.jpg"/>
          <p:cNvPicPr>
            <a:picLocks noChangeAspect="1" noChangeArrowheads="1"/>
          </p:cNvPicPr>
          <p:nvPr/>
        </p:nvPicPr>
        <p:blipFill>
          <a:blip r:embed="rId3" cstate="print"/>
          <a:srcRect/>
          <a:stretch>
            <a:fillRect/>
          </a:stretch>
        </p:blipFill>
        <p:spPr bwMode="auto">
          <a:xfrm>
            <a:off x="6705600" y="1638300"/>
            <a:ext cx="2093512" cy="33909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8" name="Footer Placeholder 6"/>
          <p:cNvSpPr>
            <a:spLocks noGrp="1"/>
          </p:cNvSpPr>
          <p:nvPr>
            <p:ph type="ftr" sz="quarter" idx="11"/>
          </p:nvPr>
        </p:nvSpPr>
        <p:spPr>
          <a:xfrm>
            <a:off x="3060000" y="6408000"/>
            <a:ext cx="3962400" cy="457200"/>
          </a:xfrm>
        </p:spPr>
        <p:txBody>
          <a:bodyPr/>
          <a:lstStyle/>
          <a:p>
            <a:r>
              <a:rPr lang="en-AU" dirty="0" smtClean="0"/>
              <a:t>Hasan Shahid Ferdous, </a:t>
            </a:r>
            <a:r>
              <a:rPr lang="en-AU" dirty="0" smtClean="0"/>
              <a:t>APCC </a:t>
            </a:r>
            <a:r>
              <a:rPr lang="en-AU" dirty="0" smtClean="0"/>
              <a:t>2011</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Effect transition="in" filter="fade">
                                      <p:cBhvr>
                                        <p:cTn id="11" dur="1000"/>
                                        <p:tgtEl>
                                          <p:spTgt spid="5">
                                            <p:txEl>
                                              <p:pRg st="2" end="2"/>
                                            </p:txEl>
                                          </p:spTgt>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animEffect transition="in" filter="fade">
                                      <p:cBhvr>
                                        <p:cTn id="15" dur="2000"/>
                                        <p:tgtEl>
                                          <p:spTgt spid="5">
                                            <p:txEl>
                                              <p:pRg st="3" end="3"/>
                                            </p:txEl>
                                          </p:spTgt>
                                        </p:tgtEl>
                                      </p:cBhvr>
                                    </p:animEffect>
                                  </p:childTnLst>
                                </p:cTn>
                              </p:par>
                            </p:childTnLst>
                          </p:cTn>
                        </p:par>
                        <p:par>
                          <p:cTn id="16" fill="hold">
                            <p:stCondLst>
                              <p:cond delay="4000"/>
                            </p:stCondLst>
                            <p:childTnLst>
                              <p:par>
                                <p:cTn id="17" presetID="10" presetClass="entr" presetSubtype="0" fill="hold" grpId="0" nodeType="after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fade">
                                      <p:cBhvr>
                                        <p:cTn id="19" dur="1000"/>
                                        <p:tgtEl>
                                          <p:spTgt spid="5">
                                            <p:txEl>
                                              <p:pRg st="4" end="4"/>
                                            </p:txEl>
                                          </p:spTgt>
                                        </p:tgtEl>
                                      </p:cBhvr>
                                    </p:animEffect>
                                  </p:childTnLst>
                                </p:cTn>
                              </p:par>
                            </p:childTnLst>
                          </p:cTn>
                        </p:par>
                        <p:par>
                          <p:cTn id="20" fill="hold">
                            <p:stCondLst>
                              <p:cond delay="5000"/>
                            </p:stCondLst>
                            <p:childTnLst>
                              <p:par>
                                <p:cTn id="21" presetID="10" presetClass="entr" presetSubtype="0" fill="hold" grpId="0" nodeType="after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animEffect transition="in" filter="fade">
                                      <p:cBhvr>
                                        <p:cTn id="23" dur="1000"/>
                                        <p:tgtEl>
                                          <p:spTgt spid="5">
                                            <p:txEl>
                                              <p:pRg st="5" end="5"/>
                                            </p:txEl>
                                          </p:spTgt>
                                        </p:tgtEl>
                                      </p:cBhvr>
                                    </p:animEffect>
                                  </p:childTnLst>
                                </p:cTn>
                              </p:par>
                            </p:childTnLst>
                          </p:cTn>
                        </p:par>
                        <p:par>
                          <p:cTn id="24" fill="hold">
                            <p:stCondLst>
                              <p:cond delay="6000"/>
                            </p:stCondLst>
                            <p:childTnLst>
                              <p:par>
                                <p:cTn id="25" presetID="10" presetClass="entr" presetSubtype="0" fill="hold" grpId="0" nodeType="after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Effect transition="in" filter="fade">
                                      <p:cBhvr>
                                        <p:cTn id="27" dur="2000"/>
                                        <p:tgtEl>
                                          <p:spTgt spid="5">
                                            <p:txEl>
                                              <p:pRg st="6" end="6"/>
                                            </p:txEl>
                                          </p:spTgt>
                                        </p:tgtEl>
                                      </p:cBhvr>
                                    </p:animEffect>
                                  </p:childTnLst>
                                </p:cTn>
                              </p:par>
                            </p:childTnLst>
                          </p:cTn>
                        </p:par>
                        <p:par>
                          <p:cTn id="28" fill="hold">
                            <p:stCondLst>
                              <p:cond delay="8000"/>
                            </p:stCondLst>
                            <p:childTnLst>
                              <p:par>
                                <p:cTn id="29" presetID="10" presetClass="entr" presetSubtype="0" fill="hold" grpId="0" nodeType="after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fade">
                                      <p:cBhvr>
                                        <p:cTn id="31" dur="1000"/>
                                        <p:tgtEl>
                                          <p:spTgt spid="5">
                                            <p:txEl>
                                              <p:pRg st="8" end="8"/>
                                            </p:txEl>
                                          </p:spTgt>
                                        </p:tgtEl>
                                      </p:cBhvr>
                                    </p:animEffect>
                                  </p:childTnLst>
                                </p:cTn>
                              </p:par>
                            </p:childTnLst>
                          </p:cTn>
                        </p:par>
                        <p:par>
                          <p:cTn id="32" fill="hold">
                            <p:stCondLst>
                              <p:cond delay="9000"/>
                            </p:stCondLst>
                            <p:childTnLst>
                              <p:par>
                                <p:cTn id="33" presetID="10" presetClass="entr" presetSubtype="0" fill="hold" grpId="0" nodeType="afterEffect">
                                  <p:stCondLst>
                                    <p:cond delay="0"/>
                                  </p:stCondLst>
                                  <p:childTnLst>
                                    <p:set>
                                      <p:cBhvr>
                                        <p:cTn id="34" dur="1" fill="hold">
                                          <p:stCondLst>
                                            <p:cond delay="0"/>
                                          </p:stCondLst>
                                        </p:cTn>
                                        <p:tgtEl>
                                          <p:spTgt spid="5">
                                            <p:txEl>
                                              <p:pRg st="9" end="9"/>
                                            </p:txEl>
                                          </p:spTgt>
                                        </p:tgtEl>
                                        <p:attrNameLst>
                                          <p:attrName>style.visibility</p:attrName>
                                        </p:attrNameLst>
                                      </p:cBhvr>
                                      <p:to>
                                        <p:strVal val="visible"/>
                                      </p:to>
                                    </p:set>
                                    <p:animEffect transition="in" filter="fade">
                                      <p:cBhvr>
                                        <p:cTn id="35" dur="2000"/>
                                        <p:tgtEl>
                                          <p:spTgt spid="5">
                                            <p:txEl>
                                              <p:pRg st="9" end="9"/>
                                            </p:txEl>
                                          </p:spTgt>
                                        </p:tgtEl>
                                      </p:cBhvr>
                                    </p:animEffect>
                                  </p:childTnLst>
                                </p:cTn>
                              </p:par>
                            </p:childTnLst>
                          </p:cTn>
                        </p:par>
                        <p:par>
                          <p:cTn id="36" fill="hold">
                            <p:stCondLst>
                              <p:cond delay="11000"/>
                            </p:stCondLst>
                            <p:childTnLst>
                              <p:par>
                                <p:cTn id="37" presetID="10" presetClass="entr" presetSubtype="0" fill="hold" grpId="0" nodeType="afterEffect">
                                  <p:stCondLst>
                                    <p:cond delay="0"/>
                                  </p:stCondLst>
                                  <p:childTnLst>
                                    <p:set>
                                      <p:cBhvr>
                                        <p:cTn id="38" dur="1" fill="hold">
                                          <p:stCondLst>
                                            <p:cond delay="0"/>
                                          </p:stCondLst>
                                        </p:cTn>
                                        <p:tgtEl>
                                          <p:spTgt spid="5">
                                            <p:txEl>
                                              <p:pRg st="10" end="10"/>
                                            </p:txEl>
                                          </p:spTgt>
                                        </p:tgtEl>
                                        <p:attrNameLst>
                                          <p:attrName>style.visibility</p:attrName>
                                        </p:attrNameLst>
                                      </p:cBhvr>
                                      <p:to>
                                        <p:strVal val="visible"/>
                                      </p:to>
                                    </p:set>
                                    <p:animEffect transition="in" filter="fade">
                                      <p:cBhvr>
                                        <p:cTn id="39" dur="2000"/>
                                        <p:tgtEl>
                                          <p:spTgt spid="5">
                                            <p:txEl>
                                              <p:pRg st="10" end="10"/>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1026"/>
                                        </p:tgtEl>
                                        <p:attrNameLst>
                                          <p:attrName>style.visibility</p:attrName>
                                        </p:attrNameLst>
                                      </p:cBhvr>
                                      <p:to>
                                        <p:strVal val="visible"/>
                                      </p:to>
                                    </p:set>
                                    <p:animEffect transition="in" filter="fade">
                                      <p:cBhvr>
                                        <p:cTn id="42" dur="1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772400" cy="685800"/>
          </a:xfrm>
        </p:spPr>
        <p:txBody>
          <a:bodyPr>
            <a:noAutofit/>
          </a:bodyPr>
          <a:lstStyle/>
          <a:p>
            <a:r>
              <a:rPr lang="en-US" sz="3600" dirty="0" smtClean="0"/>
              <a:t>Medium access using OFDM-TDMA</a:t>
            </a:r>
            <a:endParaRPr lang="en-US" sz="36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pic>
        <p:nvPicPr>
          <p:cNvPr id="1026" name="Picture 2"/>
          <p:cNvPicPr>
            <a:picLocks noChangeAspect="1" noChangeArrowheads="1"/>
          </p:cNvPicPr>
          <p:nvPr/>
        </p:nvPicPr>
        <p:blipFill>
          <a:blip r:embed="rId3" cstate="print"/>
          <a:srcRect/>
          <a:stretch>
            <a:fillRect/>
          </a:stretch>
        </p:blipFill>
        <p:spPr bwMode="auto">
          <a:xfrm>
            <a:off x="1066800" y="1478121"/>
            <a:ext cx="6858000" cy="4313079"/>
          </a:xfrm>
          <a:prstGeom prst="rect">
            <a:avLst/>
          </a:prstGeom>
          <a:noFill/>
          <a:ln w="9525">
            <a:noFill/>
            <a:miter lim="800000"/>
            <a:headEnd/>
            <a:tailEnd/>
          </a:ln>
          <a:effectLst/>
        </p:spPr>
      </p:pic>
      <p:sp>
        <p:nvSpPr>
          <p:cNvPr id="6" name="Footer Placeholder 6"/>
          <p:cNvSpPr>
            <a:spLocks noGrp="1"/>
          </p:cNvSpPr>
          <p:nvPr>
            <p:ph type="ftr" sz="quarter" idx="11"/>
          </p:nvPr>
        </p:nvSpPr>
        <p:spPr>
          <a:xfrm>
            <a:off x="3060000" y="6408000"/>
            <a:ext cx="3962400" cy="457200"/>
          </a:xfrm>
        </p:spPr>
        <p:txBody>
          <a:bodyPr/>
          <a:lstStyle/>
          <a:p>
            <a:r>
              <a:rPr lang="en-AU" dirty="0" smtClean="0"/>
              <a:t>Hasan Shahid Ferdous, </a:t>
            </a:r>
            <a:r>
              <a:rPr lang="en-AU" dirty="0" smtClean="0"/>
              <a:t>APCC </a:t>
            </a:r>
            <a:r>
              <a:rPr lang="en-AU" dirty="0" smtClean="0"/>
              <a:t>2011</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pic>
        <p:nvPicPr>
          <p:cNvPr id="3075" name="Picture 3"/>
          <p:cNvPicPr>
            <a:picLocks noChangeAspect="1" noChangeArrowheads="1"/>
          </p:cNvPicPr>
          <p:nvPr/>
        </p:nvPicPr>
        <p:blipFill>
          <a:blip r:embed="rId3" cstate="print"/>
          <a:srcRect/>
          <a:stretch>
            <a:fillRect/>
          </a:stretch>
        </p:blipFill>
        <p:spPr bwMode="auto">
          <a:xfrm>
            <a:off x="1066800" y="1732292"/>
            <a:ext cx="7086600" cy="3982707"/>
          </a:xfrm>
          <a:prstGeom prst="rect">
            <a:avLst/>
          </a:prstGeom>
          <a:noFill/>
          <a:ln w="9525">
            <a:noFill/>
            <a:miter lim="800000"/>
            <a:headEnd/>
            <a:tailEnd/>
          </a:ln>
          <a:effectLst/>
        </p:spPr>
      </p:pic>
      <p:sp>
        <p:nvSpPr>
          <p:cNvPr id="6" name="Title 1"/>
          <p:cNvSpPr txBox="1">
            <a:spLocks/>
          </p:cNvSpPr>
          <p:nvPr/>
        </p:nvSpPr>
        <p:spPr>
          <a:xfrm>
            <a:off x="914400" y="76200"/>
            <a:ext cx="7696200" cy="1295400"/>
          </a:xfrm>
          <a:prstGeom prst="rect">
            <a:avLst/>
          </a:prstGeom>
        </p:spPr>
        <p:txBody>
          <a:bodyPr bIns="91440" anchor="b" anchorCtr="0">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tx2"/>
                </a:solidFill>
                <a:effectLst/>
                <a:uLnTx/>
                <a:uFillTx/>
                <a:latin typeface="+mj-lt"/>
                <a:ea typeface="+mj-ea"/>
                <a:cs typeface="+mj-cs"/>
              </a:rPr>
              <a:t>Orthogonal</a:t>
            </a:r>
            <a:r>
              <a:rPr kumimoji="0" lang="en-US" sz="3600" b="0" i="0" u="none" strike="noStrike" kern="1200" cap="none" spc="0" normalizeH="0" noProof="0" dirty="0" smtClean="0">
                <a:ln>
                  <a:noFill/>
                </a:ln>
                <a:solidFill>
                  <a:schemeClr val="tx2"/>
                </a:solidFill>
                <a:effectLst/>
                <a:uLnTx/>
                <a:uFillTx/>
                <a:latin typeface="+mj-lt"/>
                <a:ea typeface="+mj-ea"/>
                <a:cs typeface="+mj-cs"/>
              </a:rPr>
              <a:t> Frequency Division M</a:t>
            </a:r>
            <a:r>
              <a:rPr kumimoji="0" lang="en-US" sz="3600" b="0" i="0" u="none" strike="noStrike" kern="1200" cap="none" spc="0" normalizeH="0" baseline="0" noProof="0" dirty="0" smtClean="0">
                <a:ln>
                  <a:noFill/>
                </a:ln>
                <a:solidFill>
                  <a:schemeClr val="tx2"/>
                </a:solidFill>
                <a:effectLst/>
                <a:uLnTx/>
                <a:uFillTx/>
                <a:latin typeface="+mj-lt"/>
                <a:ea typeface="+mj-ea"/>
                <a:cs typeface="+mj-cs"/>
              </a:rPr>
              <a:t>ultiple Access (OFDMA)</a:t>
            </a:r>
          </a:p>
        </p:txBody>
      </p:sp>
      <p:sp>
        <p:nvSpPr>
          <p:cNvPr id="7" name="Footer Placeholder 6"/>
          <p:cNvSpPr>
            <a:spLocks noGrp="1"/>
          </p:cNvSpPr>
          <p:nvPr>
            <p:ph type="ftr" sz="quarter" idx="11"/>
          </p:nvPr>
        </p:nvSpPr>
        <p:spPr>
          <a:xfrm>
            <a:off x="3060000" y="6408000"/>
            <a:ext cx="3962400" cy="457200"/>
          </a:xfrm>
        </p:spPr>
        <p:txBody>
          <a:bodyPr/>
          <a:lstStyle/>
          <a:p>
            <a:r>
              <a:rPr lang="en-AU" dirty="0" smtClean="0"/>
              <a:t>Hasan Shahid Ferdous, </a:t>
            </a:r>
            <a:r>
              <a:rPr lang="en-AU" dirty="0" smtClean="0"/>
              <a:t>APCC </a:t>
            </a:r>
            <a:r>
              <a:rPr lang="en-AU" dirty="0" smtClean="0"/>
              <a:t>2011</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075"/>
                                        </p:tgtEl>
                                        <p:attrNameLst>
                                          <p:attrName>style.visibility</p:attrName>
                                        </p:attrNameLst>
                                      </p:cBhvr>
                                      <p:to>
                                        <p:strVal val="visible"/>
                                      </p:to>
                                    </p:set>
                                    <p:animEffect transition="in" filter="fade">
                                      <p:cBhvr>
                                        <p:cTn id="7" dur="500"/>
                                        <p:tgtEl>
                                          <p:spTgt spid="30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534400" cy="1143000"/>
          </a:xfrm>
        </p:spPr>
        <p:txBody>
          <a:bodyPr>
            <a:noAutofit/>
          </a:bodyPr>
          <a:lstStyle/>
          <a:p>
            <a:r>
              <a:rPr lang="en-US" sz="3200" dirty="0" smtClean="0"/>
              <a:t>Enhanced IEEE 802.11 by Integrating Multiuser</a:t>
            </a:r>
            <a:br>
              <a:rPr lang="en-US" sz="3200" dirty="0" smtClean="0"/>
            </a:br>
            <a:r>
              <a:rPr lang="en-US" sz="3200" dirty="0" smtClean="0"/>
              <a:t>Dynamic OFDMA</a:t>
            </a:r>
            <a:r>
              <a:rPr lang="en-AU" sz="3200" dirty="0" smtClean="0"/>
              <a:t>                     		   </a:t>
            </a:r>
            <a:r>
              <a:rPr lang="en-AU" sz="1800" dirty="0" smtClean="0"/>
              <a:t>[WTS </a:t>
            </a:r>
            <a:r>
              <a:rPr lang="en-AU" sz="1800" dirty="0" smtClean="0"/>
              <a:t>2010]</a:t>
            </a:r>
            <a:endParaRPr lang="en-AU" sz="1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
        <p:nvSpPr>
          <p:cNvPr id="3" name="Content Placeholder 2"/>
          <p:cNvSpPr>
            <a:spLocks noGrp="1"/>
          </p:cNvSpPr>
          <p:nvPr>
            <p:ph sz="quarter" idx="1"/>
          </p:nvPr>
        </p:nvSpPr>
        <p:spPr>
          <a:xfrm>
            <a:off x="381000" y="1447800"/>
            <a:ext cx="8382000" cy="5257800"/>
          </a:xfrm>
        </p:spPr>
        <p:txBody>
          <a:bodyPr>
            <a:normAutofit/>
          </a:bodyPr>
          <a:lstStyle/>
          <a:p>
            <a:r>
              <a:rPr lang="en-US" dirty="0" smtClean="0"/>
              <a:t>Pros</a:t>
            </a:r>
          </a:p>
          <a:p>
            <a:pPr lvl="1"/>
            <a:r>
              <a:rPr lang="en-US" sz="2100" dirty="0" smtClean="0"/>
              <a:t>A complete OFDMA based DCF for access point based operations of IEEE 802.11</a:t>
            </a:r>
          </a:p>
          <a:p>
            <a:pPr lvl="1"/>
            <a:r>
              <a:rPr lang="en-US" sz="2100" dirty="0" smtClean="0"/>
              <a:t>Collision decrease by up to 80%</a:t>
            </a:r>
          </a:p>
          <a:p>
            <a:pPr lvl="1"/>
            <a:r>
              <a:rPr lang="en-US" sz="2100" dirty="0" smtClean="0"/>
              <a:t>Throughput increase by up to </a:t>
            </a:r>
            <a:r>
              <a:rPr lang="en-US" sz="2100" dirty="0" smtClean="0"/>
              <a:t>50</a:t>
            </a:r>
            <a:r>
              <a:rPr lang="en-US" sz="2100" dirty="0" smtClean="0"/>
              <a:t>%</a:t>
            </a:r>
          </a:p>
          <a:p>
            <a:pPr lvl="1"/>
            <a:r>
              <a:rPr lang="en-US" sz="2100" dirty="0" smtClean="0"/>
              <a:t>Latency decrease by up to </a:t>
            </a:r>
            <a:r>
              <a:rPr lang="en-US" sz="2100" dirty="0" smtClean="0"/>
              <a:t>30</a:t>
            </a:r>
            <a:r>
              <a:rPr lang="en-US" sz="2100" dirty="0" smtClean="0"/>
              <a:t>%</a:t>
            </a:r>
          </a:p>
          <a:p>
            <a:endParaRPr lang="en-US" sz="800" dirty="0" smtClean="0"/>
          </a:p>
          <a:p>
            <a:r>
              <a:rPr lang="en-US" dirty="0" smtClean="0"/>
              <a:t>Cons</a:t>
            </a:r>
          </a:p>
          <a:p>
            <a:pPr lvl="1"/>
            <a:r>
              <a:rPr lang="en-US" sz="2100" dirty="0" smtClean="0"/>
              <a:t>Simulation Results Only. No theoretical analysis/proof</a:t>
            </a:r>
          </a:p>
          <a:p>
            <a:pPr lvl="1"/>
            <a:r>
              <a:rPr lang="en-US" sz="2100" dirty="0" smtClean="0"/>
              <a:t>Only for AP based operations</a:t>
            </a:r>
          </a:p>
        </p:txBody>
      </p:sp>
      <p:sp>
        <p:nvSpPr>
          <p:cNvPr id="8" name="Footer Placeholder 6"/>
          <p:cNvSpPr>
            <a:spLocks noGrp="1"/>
          </p:cNvSpPr>
          <p:nvPr>
            <p:ph type="ftr" sz="quarter" idx="11"/>
          </p:nvPr>
        </p:nvSpPr>
        <p:spPr>
          <a:xfrm>
            <a:off x="3060000" y="6408000"/>
            <a:ext cx="3962400" cy="457200"/>
          </a:xfrm>
        </p:spPr>
        <p:txBody>
          <a:bodyPr/>
          <a:lstStyle/>
          <a:p>
            <a:r>
              <a:rPr lang="en-AU" dirty="0" smtClean="0"/>
              <a:t>Hasan Shahid Ferdous, </a:t>
            </a:r>
            <a:r>
              <a:rPr lang="en-AU" dirty="0" smtClean="0"/>
              <a:t>APCC </a:t>
            </a:r>
            <a:r>
              <a:rPr lang="en-AU" dirty="0" smtClean="0"/>
              <a:t>2011</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childTnLst>
                                </p:cTn>
                              </p:par>
                            </p:childTnLst>
                          </p:cTn>
                        </p:par>
                        <p:par>
                          <p:cTn id="16" fill="hold">
                            <p:stCondLst>
                              <p:cond delay="30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childTnLst>
                                </p:cTn>
                              </p:par>
                            </p:childTnLst>
                          </p:cTn>
                        </p:par>
                        <p:par>
                          <p:cTn id="20" fill="hold">
                            <p:stCondLst>
                              <p:cond delay="40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childTnLst>
                                </p:cTn>
                              </p:par>
                            </p:childTnLst>
                          </p:cTn>
                        </p:par>
                        <p:par>
                          <p:cTn id="24" fill="hold">
                            <p:stCondLst>
                              <p:cond delay="5000"/>
                            </p:stCondLst>
                            <p:childTnLst>
                              <p:par>
                                <p:cTn id="25" presetID="10" presetClass="entr" presetSubtype="0" fill="hold" grpId="0" nodeType="after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1000"/>
                                        <p:tgtEl>
                                          <p:spTgt spid="3">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1000"/>
                                        <p:tgtEl>
                                          <p:spTgt spid="3">
                                            <p:txEl>
                                              <p:pRg st="7" end="7"/>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fade">
                                      <p:cBhvr>
                                        <p:cTn id="33"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
        <p:nvSpPr>
          <p:cNvPr id="8" name="Title 1"/>
          <p:cNvSpPr>
            <a:spLocks noGrp="1"/>
          </p:cNvSpPr>
          <p:nvPr>
            <p:ph type="title"/>
          </p:nvPr>
        </p:nvSpPr>
        <p:spPr>
          <a:xfrm>
            <a:off x="457200" y="-228600"/>
            <a:ext cx="7772400" cy="1143000"/>
          </a:xfrm>
        </p:spPr>
        <p:txBody>
          <a:bodyPr/>
          <a:lstStyle/>
          <a:p>
            <a:r>
              <a:rPr lang="en-US" dirty="0" smtClean="0"/>
              <a:t>Our New DCF</a:t>
            </a:r>
            <a:endParaRPr lang="en-US" dirty="0"/>
          </a:p>
        </p:txBody>
      </p:sp>
      <p:sp>
        <p:nvSpPr>
          <p:cNvPr id="9" name="Footer Placeholder 6"/>
          <p:cNvSpPr>
            <a:spLocks noGrp="1"/>
          </p:cNvSpPr>
          <p:nvPr>
            <p:ph type="ftr" sz="quarter" idx="11"/>
          </p:nvPr>
        </p:nvSpPr>
        <p:spPr>
          <a:xfrm>
            <a:off x="3060000" y="6408000"/>
            <a:ext cx="3962400" cy="457200"/>
          </a:xfrm>
        </p:spPr>
        <p:txBody>
          <a:bodyPr/>
          <a:lstStyle/>
          <a:p>
            <a:r>
              <a:rPr lang="en-AU" dirty="0" smtClean="0"/>
              <a:t>Hasan Shahid Ferdous, </a:t>
            </a:r>
            <a:r>
              <a:rPr lang="en-AU" dirty="0" smtClean="0"/>
              <a:t>APCC </a:t>
            </a:r>
            <a:r>
              <a:rPr lang="en-AU" dirty="0" smtClean="0"/>
              <a:t>2011</a:t>
            </a:r>
            <a:endParaRPr lang="en-US" dirty="0"/>
          </a:p>
        </p:txBody>
      </p:sp>
      <p:pic>
        <p:nvPicPr>
          <p:cNvPr id="7170" name="Picture 2"/>
          <p:cNvPicPr>
            <a:picLocks noChangeAspect="1" noChangeArrowheads="1"/>
          </p:cNvPicPr>
          <p:nvPr/>
        </p:nvPicPr>
        <p:blipFill>
          <a:blip r:embed="rId3"/>
          <a:srcRect/>
          <a:stretch>
            <a:fillRect/>
          </a:stretch>
        </p:blipFill>
        <p:spPr bwMode="auto">
          <a:xfrm>
            <a:off x="228600" y="1371600"/>
            <a:ext cx="8654532" cy="3381375"/>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fade">
                                      <p:cBhvr>
                                        <p:cTn id="7" dur="1000"/>
                                        <p:tgtEl>
                                          <p:spTgt spid="7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3801</TotalTime>
  <Words>1717</Words>
  <Application>Microsoft Office PowerPoint</Application>
  <PresentationFormat>On-screen Show (4:3)</PresentationFormat>
  <Paragraphs>211</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Equity</vt:lpstr>
      <vt:lpstr>Analytical Modeling of Enhanced IEEE 802.11 with Multiuser Dynamic OFDMA under Saturation Load</vt:lpstr>
      <vt:lpstr>Outline</vt:lpstr>
      <vt:lpstr>Focus of Our Work</vt:lpstr>
      <vt:lpstr>Throughput of IEEE 802.11</vt:lpstr>
      <vt:lpstr>Performance of DCF</vt:lpstr>
      <vt:lpstr>Medium access using OFDM-TDMA</vt:lpstr>
      <vt:lpstr>Slide 7</vt:lpstr>
      <vt:lpstr>Enhanced IEEE 802.11 by Integrating Multiuser Dynamic OFDMA                          [WTS 2010]</vt:lpstr>
      <vt:lpstr>Our New DCF</vt:lpstr>
      <vt:lpstr>A Markov Chain Model of Our Proposed DCF</vt:lpstr>
      <vt:lpstr>Simulation Scenario</vt:lpstr>
      <vt:lpstr>RTS Collision Rate</vt:lpstr>
      <vt:lpstr>Average Contention Window Size</vt:lpstr>
      <vt:lpstr>Data Throughput</vt:lpstr>
      <vt:lpstr>Average Packet Transmission Delay</vt:lpstr>
      <vt:lpstr>Summary and Future Goals</vt:lpstr>
      <vt:lpstr>Slide 17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Hasan Shahid Ferdous</cp:lastModifiedBy>
  <cp:revision>353</cp:revision>
  <dcterms:created xsi:type="dcterms:W3CDTF">2006-08-16T00:00:00Z</dcterms:created>
  <dcterms:modified xsi:type="dcterms:W3CDTF">2011-10-01T20:47:30Z</dcterms:modified>
</cp:coreProperties>
</file>