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71" r:id="rId3"/>
    <p:sldId id="270" r:id="rId4"/>
    <p:sldId id="265" r:id="rId5"/>
    <p:sldId id="272" r:id="rId6"/>
    <p:sldId id="257" r:id="rId7"/>
    <p:sldId id="274" r:id="rId8"/>
    <p:sldId id="273" r:id="rId9"/>
    <p:sldId id="283" r:id="rId10"/>
    <p:sldId id="266" r:id="rId11"/>
    <p:sldId id="285" r:id="rId12"/>
    <p:sldId id="287" r:id="rId13"/>
    <p:sldId id="288" r:id="rId14"/>
    <p:sldId id="290" r:id="rId15"/>
    <p:sldId id="267" r:id="rId16"/>
    <p:sldId id="268" r:id="rId17"/>
    <p:sldId id="291" r:id="rId18"/>
    <p:sldId id="292" r:id="rId19"/>
    <p:sldId id="264" r:id="rId20"/>
    <p:sldId id="263" r:id="rId21"/>
    <p:sldId id="277" r:id="rId22"/>
    <p:sldId id="280" r:id="rId23"/>
    <p:sldId id="281" r:id="rId24"/>
    <p:sldId id="279" r:id="rId25"/>
    <p:sldId id="282" r:id="rId26"/>
    <p:sldId id="278" r:id="rId27"/>
    <p:sldId id="294" r:id="rId28"/>
    <p:sldId id="275" r:id="rId29"/>
    <p:sldId id="269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Objects="1"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03C3-1DEE-F943-ACB4-F15E50D4E4DB}" type="datetimeFigureOut">
              <a:rPr lang="en-US" smtClean="0"/>
              <a:pPr/>
              <a:t>11/23/2013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D119D-12BF-8B41-8016-3EFEFD5943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1293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AE4734-A378-4866-8326-6E5DAC2199EA}" type="slidenum">
              <a:rPr lang="en-AU" smtClean="0"/>
              <a:pPr/>
              <a:t>29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4A0F0-F35D-4FB3-862F-888E2EB63E25}" type="datetime1">
              <a:rPr lang="en-US" smtClean="0"/>
              <a:t>11/23/2013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4CEC-2664-46CC-B779-CD5D05FF7CFC}" type="datetime1">
              <a:rPr lang="en-US" smtClean="0"/>
              <a:t>11/23/2013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5EAE-9DD4-6F4E-8552-A6F9015E96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0F55-9C5D-452F-904E-9519C3ACBA65}" type="datetime1">
              <a:rPr lang="en-US" smtClean="0"/>
              <a:t>11/23/2013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5EAE-9DD4-6F4E-8552-A6F9015E96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96B25-0024-48D6-AFF6-073B7A9AB488}" type="datetime1">
              <a:rPr lang="en-US" smtClean="0"/>
              <a:t>11/23/2013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5EAE-9DD4-6F4E-8552-A6F9015E96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72CE-E227-4557-A27B-8B23BA8DD02F}" type="datetime1">
              <a:rPr lang="en-US" smtClean="0"/>
              <a:t>11/23/2013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D8C5EAE-9DD4-6F4E-8552-A6F9015E96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408B-2EB2-48ED-8A88-8F2464ED3266}" type="datetime1">
              <a:rPr lang="en-US" smtClean="0"/>
              <a:t>11/23/2013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5EAE-9DD4-6F4E-8552-A6F9015E96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4730-7185-41EB-8B8D-DCA69207093D}" type="datetime1">
              <a:rPr lang="en-US" smtClean="0"/>
              <a:t>11/23/2013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5EAE-9DD4-6F4E-8552-A6F9015E96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E389-4677-4802-8AAC-B6BB45EEDE92}" type="datetime1">
              <a:rPr lang="en-US" smtClean="0"/>
              <a:t>11/23/2013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5EAE-9DD4-6F4E-8552-A6F9015E96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3F0A-2014-4E32-B40D-49D1A43FA624}" type="datetime1">
              <a:rPr lang="en-US" smtClean="0"/>
              <a:t>11/23/2013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5EAE-9DD4-6F4E-8552-A6F9015E96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6A5A-F81C-42D1-A72D-84A8E9D7D2AD}" type="datetime1">
              <a:rPr lang="en-US" smtClean="0"/>
              <a:t>11/23/2013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D63B-2F0B-48F2-A8A8-4EFA04154218}" type="datetime1">
              <a:rPr lang="en-US" smtClean="0"/>
              <a:t>11/23/2013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D8C5EAE-9DD4-6F4E-8552-A6F9015E96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7ADFB36-9E0D-4EC7-9FCB-89D40B741B40}" type="datetime1">
              <a:rPr lang="en-US" smtClean="0"/>
              <a:t>11/23/2013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D8C5EAE-9DD4-6F4E-8552-A6F9015E96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05930"/>
            <a:ext cx="9144000" cy="1470025"/>
          </a:xfrm>
        </p:spPr>
        <p:txBody>
          <a:bodyPr>
            <a:noAutofit/>
          </a:bodyPr>
          <a:lstStyle/>
          <a:p>
            <a:r>
              <a:rPr lang="en-AU" sz="3200" b="1" dirty="0" smtClean="0"/>
              <a:t>Statistical Analysis and Implications of SNS Search in Under-Developed Countries</a:t>
            </a:r>
            <a:endParaRPr lang="en-US" sz="3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5949" y="3284984"/>
            <a:ext cx="6075785" cy="273630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</a:rPr>
              <a:t>Presented 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1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</a:rPr>
              <a:t>Hasan Shahid Ferdous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Cam"/>
              </a:rPr>
              <a:t>MPhil leading to PhD Student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</a:rPr>
              <a:t>, </a:t>
            </a:r>
            <a:b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</a:rPr>
            </a:b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</a:rPr>
              <a:t>Dept. of Computing and Information Science,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</a:rPr>
              <a:t>University of Melbourne, Australia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</a:endParaRPr>
          </a:p>
        </p:txBody>
      </p:sp>
      <p:pic>
        <p:nvPicPr>
          <p:cNvPr id="1026" name="Picture 2" descr="C:\Education\My Research papers\44. Facebook Search\the-university-of-melbour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29000"/>
            <a:ext cx="255977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936" y="1692672"/>
            <a:ext cx="3416000" cy="45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C:\Education\My Research papers\44. Facebook Search\Images for presentation\photo (9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8308" y="1833259"/>
            <a:ext cx="3618148" cy="433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52400"/>
            <a:ext cx="7772400" cy="882352"/>
          </a:xfrm>
        </p:spPr>
        <p:txBody>
          <a:bodyPr/>
          <a:lstStyle/>
          <a:p>
            <a:r>
              <a:rPr lang="en-AU" dirty="0" smtClean="0"/>
              <a:t>Diversity of Topics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3145629"/>
            <a:ext cx="8280920" cy="1187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i="1" dirty="0" smtClean="0"/>
              <a:t>“People I know are so supportive and caring; not only I got the answer to my query, many of my friends later inquired about the wellbeing of my mother.”</a:t>
            </a:r>
            <a:endParaRPr lang="en-AU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5EAE-9DD4-6F4E-8552-A6F9015E967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72667"/>
            <a:ext cx="3312368" cy="467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04341"/>
            <a:ext cx="4390532" cy="517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971600" y="3068960"/>
            <a:ext cx="7401744" cy="1187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i="1" dirty="0" smtClean="0"/>
              <a:t>“I got the answer, probably with a warning to Google it before I ask the community. But it was from my teacher, you know..”</a:t>
            </a:r>
            <a:endParaRPr lang="en-AU" i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152400"/>
            <a:ext cx="7772400" cy="882352"/>
          </a:xfrm>
        </p:spPr>
        <p:txBody>
          <a:bodyPr/>
          <a:lstStyle/>
          <a:p>
            <a:r>
              <a:rPr lang="en-AU" dirty="0" smtClean="0"/>
              <a:t>Social Gap??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5EAE-9DD4-6F4E-8552-A6F9015E967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613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Education\My Research papers\44. Facebook Search\Images for presentation\Q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6358" y="1455018"/>
            <a:ext cx="4169858" cy="507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755576" y="3284984"/>
            <a:ext cx="7920880" cy="78631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Font typeface="Wingdings 2"/>
              <a:buNone/>
            </a:pPr>
            <a:r>
              <a:rPr lang="en-AU" i="1" dirty="0" smtClean="0"/>
              <a:t>“The discussion went to a different direction…but enjoyable anyways..”</a:t>
            </a:r>
            <a:endParaRPr lang="en-AU" i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52400"/>
            <a:ext cx="7772400" cy="88235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May Result in Unexpected </a:t>
            </a:r>
            <a:r>
              <a:rPr lang="en-AU" dirty="0"/>
              <a:t>D</a:t>
            </a:r>
            <a:r>
              <a:rPr lang="en-AU" dirty="0" smtClean="0"/>
              <a:t>iscussion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5EAE-9DD4-6F4E-8552-A6F9015E967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626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4489877" cy="490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152400"/>
            <a:ext cx="7772400" cy="882352"/>
          </a:xfrm>
        </p:spPr>
        <p:txBody>
          <a:bodyPr/>
          <a:lstStyle/>
          <a:p>
            <a:r>
              <a:rPr lang="en-AU" dirty="0" smtClean="0"/>
              <a:t>Not Everyone is Helpful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5EAE-9DD4-6F4E-8552-A6F9015E967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626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70516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32"/>
            <a:ext cx="3232478" cy="482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2368" y="2068659"/>
            <a:ext cx="2664296" cy="455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376265" cy="309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889448"/>
            <a:ext cx="7401744" cy="1187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i="1" dirty="0" smtClean="0"/>
              <a:t>All the explanations.. It was really helpful.. I was confused about the descriptions provided in their website..</a:t>
            </a:r>
            <a:endParaRPr lang="en-AU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5EAE-9DD4-6F4E-8552-A6F9015E967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894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371954"/>
            <a:ext cx="4896544" cy="5257444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314400"/>
            <a:ext cx="7772400" cy="88235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Someone may not be Adept  in Searching, but..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5EAE-9DD4-6F4E-8552-A6F9015E9678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864" y="1364604"/>
            <a:ext cx="4056360" cy="5188596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115616" y="2996952"/>
            <a:ext cx="6912768" cy="78631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Font typeface="Wingdings 2"/>
              <a:buNone/>
            </a:pPr>
            <a:r>
              <a:rPr lang="en-AU" i="1" dirty="0" smtClean="0"/>
              <a:t>“I got a solution easier than I though about.. It was free!”</a:t>
            </a:r>
            <a:endParaRPr lang="en-AU" i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152400"/>
            <a:ext cx="7772400" cy="882352"/>
          </a:xfrm>
        </p:spPr>
        <p:txBody>
          <a:bodyPr/>
          <a:lstStyle/>
          <a:p>
            <a:r>
              <a:rPr lang="en-AU" dirty="0" smtClean="0"/>
              <a:t>The Discussion may be Worth…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5EAE-9DD4-6F4E-8552-A6F9015E9678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7772400" cy="1143000"/>
          </a:xfrm>
        </p:spPr>
        <p:txBody>
          <a:bodyPr/>
          <a:lstStyle/>
          <a:p>
            <a:r>
              <a:rPr lang="en-US" dirty="0" smtClean="0"/>
              <a:t>Comparison in Question Type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847850"/>
            <a:ext cx="63436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5EAE-9DD4-6F4E-8552-A6F9015E967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276600" y="6324600"/>
            <a:ext cx="2743200" cy="3810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Hasan Shahid Ferdous,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OzCHI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2013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90264"/>
            <a:ext cx="7772400" cy="1143000"/>
          </a:xfrm>
        </p:spPr>
        <p:txBody>
          <a:bodyPr/>
          <a:lstStyle/>
          <a:p>
            <a:r>
              <a:rPr lang="en-US" dirty="0" smtClean="0"/>
              <a:t>Comparison in Question Topic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75" y="1676400"/>
            <a:ext cx="5876925" cy="447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5EAE-9DD4-6F4E-8552-A6F9015E967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276600" y="6324600"/>
            <a:ext cx="2743200" cy="3810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Hasan Shahid Ferdous,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OzCHI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2013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234280"/>
            <a:ext cx="7772400" cy="1143000"/>
          </a:xfrm>
        </p:spPr>
        <p:txBody>
          <a:bodyPr/>
          <a:lstStyle/>
          <a:p>
            <a:r>
              <a:rPr lang="en-US" dirty="0" smtClean="0"/>
              <a:t>First Response 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224" y="1436909"/>
            <a:ext cx="6305128" cy="48004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5EAE-9DD4-6F4E-8552-A6F9015E967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276600" y="6324600"/>
            <a:ext cx="2743200" cy="3810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Hasan Shahid Ferdous,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OzCHI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2013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99392"/>
            <a:ext cx="7772400" cy="1143000"/>
          </a:xfrm>
        </p:spPr>
        <p:txBody>
          <a:bodyPr/>
          <a:lstStyle/>
          <a:p>
            <a:r>
              <a:rPr lang="en-AU" dirty="0" smtClean="0"/>
              <a:t>Searching Before the Digital Era</a:t>
            </a:r>
            <a:endParaRPr lang="en-AU" dirty="0"/>
          </a:p>
        </p:txBody>
      </p:sp>
      <p:pic>
        <p:nvPicPr>
          <p:cNvPr id="3076" name="Picture 4" descr="C:\Education\My Research papers\44. Facebook Search\Images for presentation\classroom-hand-raised-240eh0708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23951"/>
            <a:ext cx="1791554" cy="260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Education\My Research papers\44. Facebook Search\Images for presentation\read boo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032" y="1340768"/>
            <a:ext cx="2832864" cy="261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5EAE-9DD4-6F4E-8552-A6F9015E967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075" name="Picture 3" descr="C:\Education\My Research papers\44. Facebook Search\Images for presentation\Ask-an-expe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85837"/>
            <a:ext cx="2681808" cy="245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Education\My Research papers\44. Facebook Search\Images for presentation\discuss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610" y="4225765"/>
            <a:ext cx="305922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872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162272"/>
            <a:ext cx="7772400" cy="1143000"/>
          </a:xfrm>
        </p:spPr>
        <p:txBody>
          <a:bodyPr/>
          <a:lstStyle/>
          <a:p>
            <a:r>
              <a:rPr lang="en-US" dirty="0" smtClean="0"/>
              <a:t>Reasonable Response 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140" y="1628800"/>
            <a:ext cx="6467212" cy="447878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5EAE-9DD4-6F4E-8552-A6F9015E967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276600" y="6324600"/>
            <a:ext cx="2743200" cy="3810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Hasan Shahid Ferdous,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OzCHI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2013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7768"/>
            <a:ext cx="7772400" cy="1143000"/>
          </a:xfrm>
        </p:spPr>
        <p:txBody>
          <a:bodyPr/>
          <a:lstStyle/>
          <a:p>
            <a:r>
              <a:rPr lang="en-AU" dirty="0" smtClean="0"/>
              <a:t>Value of Responses Obtained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81175"/>
            <a:ext cx="5125012" cy="333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5EAE-9DD4-6F4E-8552-A6F9015E967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276600" y="6324600"/>
            <a:ext cx="2743200" cy="3810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Hasan Shahid Ferdous,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OzCHI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2013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52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810"/>
            <a:ext cx="7772400" cy="1143000"/>
          </a:xfrm>
        </p:spPr>
        <p:txBody>
          <a:bodyPr/>
          <a:lstStyle/>
          <a:p>
            <a:r>
              <a:rPr lang="en-AU" dirty="0" smtClean="0"/>
              <a:t>Ratio of Satisfactory Response</a:t>
            </a:r>
            <a:endParaRPr lang="en-A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5256584" cy="344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5EAE-9DD4-6F4E-8552-A6F9015E967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276600" y="6324600"/>
            <a:ext cx="2743200" cy="3810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Hasan Shahid Ferdous,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OzCHI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2013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6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40" y="-99392"/>
            <a:ext cx="8305800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Question and Fast Response vs. Topic</a:t>
            </a:r>
            <a:endParaRPr lang="en-A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56184"/>
            <a:ext cx="6274887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5EAE-9DD4-6F4E-8552-A6F9015E967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276600" y="6324600"/>
            <a:ext cx="2743200" cy="3810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Hasan Shahid Ferdous,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OzCHI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2013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6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90264"/>
            <a:ext cx="7772400" cy="1143000"/>
          </a:xfrm>
        </p:spPr>
        <p:txBody>
          <a:bodyPr/>
          <a:lstStyle/>
          <a:p>
            <a:r>
              <a:rPr lang="en-AU" dirty="0" smtClean="0"/>
              <a:t>Motivation behind Responding</a:t>
            </a:r>
            <a:endParaRPr lang="en-A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37777"/>
            <a:ext cx="5819127" cy="337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5EAE-9DD4-6F4E-8552-A6F9015E967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276600" y="6324600"/>
            <a:ext cx="2743200" cy="3810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Hasan Shahid Ferdous,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OzCHI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2013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29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7772400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Why Use SNS Q/A</a:t>
            </a:r>
            <a:endParaRPr lang="en-A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5892020" cy="34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5EAE-9DD4-6F4E-8552-A6F9015E967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276600" y="6324600"/>
            <a:ext cx="2743200" cy="3810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Hasan Shahid Ferdous,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OzCHI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2013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6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032" y="-27384"/>
            <a:ext cx="7772400" cy="1143000"/>
          </a:xfrm>
        </p:spPr>
        <p:txBody>
          <a:bodyPr/>
          <a:lstStyle/>
          <a:p>
            <a:r>
              <a:rPr lang="en-AU" dirty="0" smtClean="0"/>
              <a:t>When No Satisfactory Response</a:t>
            </a:r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51479"/>
            <a:ext cx="5688632" cy="343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5EAE-9DD4-6F4E-8552-A6F9015E967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276600" y="6324600"/>
            <a:ext cx="2743200" cy="3810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Hasan Shahid Ferdous,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OzCHI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2013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65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72400" cy="1143000"/>
          </a:xfrm>
        </p:spPr>
        <p:txBody>
          <a:bodyPr/>
          <a:lstStyle/>
          <a:p>
            <a:r>
              <a:rPr lang="en-AU" dirty="0" smtClean="0"/>
              <a:t>Some Key Observations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447800"/>
            <a:ext cx="8352928" cy="5149552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Among our participants, First response time and reasonable response time were independent of gender</a:t>
            </a:r>
          </a:p>
          <a:p>
            <a:pPr marL="0" indent="0">
              <a:buNone/>
            </a:pPr>
            <a:endParaRPr lang="en-AU" sz="100" dirty="0" smtClean="0"/>
          </a:p>
          <a:p>
            <a:r>
              <a:rPr lang="en-AU" dirty="0"/>
              <a:t>People who have used Facebook for more than </a:t>
            </a:r>
            <a:r>
              <a:rPr lang="en-AU" dirty="0" smtClean="0"/>
              <a:t>two years </a:t>
            </a:r>
            <a:r>
              <a:rPr lang="en-AU" dirty="0"/>
              <a:t>have considered to use ‘both Facebook and Google, </a:t>
            </a:r>
            <a:r>
              <a:rPr lang="en-AU" dirty="0" smtClean="0"/>
              <a:t>depending on </a:t>
            </a:r>
            <a:r>
              <a:rPr lang="en-AU" dirty="0"/>
              <a:t>the query’ more than any other sample </a:t>
            </a:r>
            <a:r>
              <a:rPr lang="en-AU" dirty="0" smtClean="0"/>
              <a:t>populations</a:t>
            </a:r>
          </a:p>
          <a:p>
            <a:pPr marL="0" indent="0">
              <a:buNone/>
            </a:pPr>
            <a:endParaRPr lang="en-AU" sz="600" dirty="0" smtClean="0"/>
          </a:p>
          <a:p>
            <a:r>
              <a:rPr lang="en-AU" dirty="0" smtClean="0"/>
              <a:t>The </a:t>
            </a:r>
            <a:r>
              <a:rPr lang="en-AU" dirty="0"/>
              <a:t>length of Facebook usage or the number of friends has </a:t>
            </a:r>
            <a:r>
              <a:rPr lang="en-AU" dirty="0" smtClean="0"/>
              <a:t>no impact </a:t>
            </a:r>
            <a:r>
              <a:rPr lang="en-AU" dirty="0"/>
              <a:t>on the topics of their posted </a:t>
            </a:r>
            <a:r>
              <a:rPr lang="en-AU" dirty="0" smtClean="0"/>
              <a:t>questions</a:t>
            </a:r>
          </a:p>
          <a:p>
            <a:pPr marL="0" indent="0">
              <a:buNone/>
            </a:pPr>
            <a:endParaRPr lang="en-AU" sz="600" dirty="0" smtClean="0"/>
          </a:p>
          <a:p>
            <a:r>
              <a:rPr lang="en-AU" dirty="0" smtClean="0"/>
              <a:t>More friends mean </a:t>
            </a:r>
            <a:r>
              <a:rPr lang="en-AU" dirty="0"/>
              <a:t>quicker </a:t>
            </a:r>
            <a:r>
              <a:rPr lang="en-AU" dirty="0" smtClean="0"/>
              <a:t>first response</a:t>
            </a:r>
          </a:p>
          <a:p>
            <a:pPr marL="0" indent="0">
              <a:buNone/>
            </a:pPr>
            <a:endParaRPr lang="en-AU" sz="100" dirty="0" smtClean="0"/>
          </a:p>
          <a:p>
            <a:r>
              <a:rPr lang="en-AU" dirty="0" smtClean="0"/>
              <a:t>The </a:t>
            </a:r>
            <a:r>
              <a:rPr lang="en-AU" dirty="0"/>
              <a:t>reasonable </a:t>
            </a:r>
            <a:r>
              <a:rPr lang="en-AU" dirty="0" smtClean="0"/>
              <a:t>response time </a:t>
            </a:r>
            <a:r>
              <a:rPr lang="en-AU" dirty="0"/>
              <a:t>is independent of the number of Facebook </a:t>
            </a:r>
            <a:r>
              <a:rPr lang="en-AU" dirty="0" smtClean="0"/>
              <a:t>friends</a:t>
            </a:r>
          </a:p>
          <a:p>
            <a:pPr marL="0" indent="0">
              <a:buNone/>
            </a:pPr>
            <a:endParaRPr lang="en-AU" sz="100" dirty="0" smtClean="0"/>
          </a:p>
          <a:p>
            <a:r>
              <a:rPr lang="en-AU" dirty="0" smtClean="0"/>
              <a:t>Those </a:t>
            </a:r>
            <a:r>
              <a:rPr lang="en-AU" dirty="0"/>
              <a:t>who have more friends, prefer to use ‘</a:t>
            </a:r>
            <a:r>
              <a:rPr lang="en-AU" dirty="0" smtClean="0"/>
              <a:t>both Facebook </a:t>
            </a:r>
            <a:r>
              <a:rPr lang="en-AU" dirty="0"/>
              <a:t>and Google’ as an information source more </a:t>
            </a:r>
            <a:r>
              <a:rPr lang="en-AU" dirty="0" smtClean="0"/>
              <a:t>than the </a:t>
            </a:r>
            <a:r>
              <a:rPr lang="en-AU" dirty="0"/>
              <a:t>other sample </a:t>
            </a:r>
            <a:r>
              <a:rPr lang="en-AU" dirty="0" smtClean="0"/>
              <a:t>groups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5EAE-9DD4-6F4E-8552-A6F9015E967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933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r>
              <a:rPr lang="en-AU" dirty="0" smtClean="0"/>
              <a:t>References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534400" cy="47853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AU" sz="1600" dirty="0" smtClean="0"/>
              <a:t>[1] Morris</a:t>
            </a:r>
            <a:r>
              <a:rPr lang="en-AU" sz="1600" dirty="0"/>
              <a:t>, M. R., </a:t>
            </a:r>
            <a:r>
              <a:rPr lang="en-AU" sz="1600" dirty="0" err="1"/>
              <a:t>Teevan</a:t>
            </a:r>
            <a:r>
              <a:rPr lang="en-AU" sz="1600" dirty="0"/>
              <a:t>, J., and </a:t>
            </a:r>
            <a:r>
              <a:rPr lang="en-AU" sz="1600" dirty="0" err="1"/>
              <a:t>Panovich</a:t>
            </a:r>
            <a:r>
              <a:rPr lang="en-AU" sz="1600" dirty="0"/>
              <a:t>, K. </a:t>
            </a:r>
            <a:r>
              <a:rPr lang="en-AU" sz="1600" b="1" dirty="0"/>
              <a:t>What </a:t>
            </a:r>
            <a:r>
              <a:rPr lang="en-AU" sz="1600" b="1" dirty="0" smtClean="0"/>
              <a:t>do people </a:t>
            </a:r>
            <a:r>
              <a:rPr lang="en-AU" sz="1600" b="1" dirty="0"/>
              <a:t>ask their social networks, and why?: a </a:t>
            </a:r>
            <a:r>
              <a:rPr lang="en-AU" sz="1600" b="1" dirty="0" smtClean="0"/>
              <a:t>survey study </a:t>
            </a:r>
            <a:r>
              <a:rPr lang="en-AU" sz="1600" b="1" dirty="0"/>
              <a:t>of status message </a:t>
            </a:r>
            <a:r>
              <a:rPr lang="en-AU" sz="1600" b="1" dirty="0" smtClean="0"/>
              <a:t>Q&amp;A </a:t>
            </a:r>
            <a:r>
              <a:rPr lang="en-AU" sz="1600" b="1" dirty="0" err="1" smtClean="0"/>
              <a:t>behavior</a:t>
            </a:r>
            <a:r>
              <a:rPr lang="en-AU" sz="1600" dirty="0" smtClean="0"/>
              <a:t>, CHI’10</a:t>
            </a:r>
          </a:p>
          <a:p>
            <a:pPr marL="0" indent="0" algn="just">
              <a:buNone/>
            </a:pPr>
            <a:r>
              <a:rPr lang="en-AU" sz="1600" dirty="0" smtClean="0"/>
              <a:t>[2] </a:t>
            </a:r>
            <a:r>
              <a:rPr lang="en-AU" sz="1600" dirty="0" err="1" smtClean="0"/>
              <a:t>Efron</a:t>
            </a:r>
            <a:r>
              <a:rPr lang="en-AU" sz="1600" dirty="0"/>
              <a:t>, M., and </a:t>
            </a:r>
            <a:r>
              <a:rPr lang="en-AU" sz="1600" dirty="0" err="1"/>
              <a:t>Winget</a:t>
            </a:r>
            <a:r>
              <a:rPr lang="en-AU" sz="1600" dirty="0"/>
              <a:t>, M. </a:t>
            </a:r>
            <a:r>
              <a:rPr lang="en-AU" sz="1600" b="1" dirty="0"/>
              <a:t>Questions are content: </a:t>
            </a:r>
            <a:r>
              <a:rPr lang="en-AU" sz="1600" b="1" dirty="0" smtClean="0"/>
              <a:t>a taxonomy </a:t>
            </a:r>
            <a:r>
              <a:rPr lang="en-AU" sz="1600" b="1" dirty="0"/>
              <a:t>of questions in a </a:t>
            </a:r>
            <a:r>
              <a:rPr lang="en-AU" sz="1600" b="1" dirty="0" err="1" smtClean="0"/>
              <a:t>microblogging</a:t>
            </a:r>
            <a:r>
              <a:rPr lang="en-AU" sz="1600" b="1" dirty="0" smtClean="0"/>
              <a:t> environment</a:t>
            </a:r>
            <a:r>
              <a:rPr lang="en-AU" sz="1600" dirty="0" smtClean="0"/>
              <a:t>, ASIS&amp;T’10</a:t>
            </a:r>
          </a:p>
          <a:p>
            <a:pPr marL="0" indent="0" algn="just">
              <a:buNone/>
            </a:pPr>
            <a:r>
              <a:rPr lang="en-AU" sz="1600" dirty="0" smtClean="0"/>
              <a:t>[3] Lampe</a:t>
            </a:r>
            <a:r>
              <a:rPr lang="en-AU" sz="1600" dirty="0"/>
              <a:t>, C., Ellison, N. B., and </a:t>
            </a:r>
            <a:r>
              <a:rPr lang="en-AU" sz="1600" dirty="0" err="1"/>
              <a:t>Steinfield</a:t>
            </a:r>
            <a:r>
              <a:rPr lang="en-AU" sz="1600" dirty="0"/>
              <a:t>, C. </a:t>
            </a:r>
            <a:r>
              <a:rPr lang="en-AU" sz="1600" b="1" dirty="0"/>
              <a:t>Changes </a:t>
            </a:r>
            <a:r>
              <a:rPr lang="en-AU" sz="1600" b="1" dirty="0" smtClean="0"/>
              <a:t>in use </a:t>
            </a:r>
            <a:r>
              <a:rPr lang="en-AU" sz="1600" b="1" dirty="0"/>
              <a:t>and perception of </a:t>
            </a:r>
            <a:r>
              <a:rPr lang="en-AU" sz="1600" b="1" dirty="0" smtClean="0"/>
              <a:t>Facebook,</a:t>
            </a:r>
            <a:r>
              <a:rPr lang="en-AU" sz="1600" dirty="0" smtClean="0"/>
              <a:t> CSCW’08</a:t>
            </a:r>
          </a:p>
          <a:p>
            <a:pPr marL="0" indent="0" algn="just">
              <a:buNone/>
            </a:pPr>
            <a:r>
              <a:rPr lang="en-AU" sz="1600" dirty="0" smtClean="0"/>
              <a:t>[4] Lampe</a:t>
            </a:r>
            <a:r>
              <a:rPr lang="en-AU" sz="1600" dirty="0"/>
              <a:t>, C., </a:t>
            </a:r>
            <a:r>
              <a:rPr lang="en-AU" sz="1600" dirty="0" err="1"/>
              <a:t>Vitak</a:t>
            </a:r>
            <a:r>
              <a:rPr lang="en-AU" sz="1600" dirty="0"/>
              <a:t>, J., </a:t>
            </a:r>
            <a:r>
              <a:rPr lang="en-AU" sz="1600" dirty="0" err="1"/>
              <a:t>Gray</a:t>
            </a:r>
            <a:r>
              <a:rPr lang="en-AU" sz="1600" dirty="0"/>
              <a:t>, R., and Ellison, </a:t>
            </a:r>
            <a:r>
              <a:rPr lang="en-AU" sz="1600" dirty="0" smtClean="0"/>
              <a:t>N. </a:t>
            </a:r>
            <a:r>
              <a:rPr lang="en-AU" sz="1600" b="1" dirty="0" smtClean="0"/>
              <a:t>Perceptions </a:t>
            </a:r>
            <a:r>
              <a:rPr lang="en-AU" sz="1600" b="1" dirty="0"/>
              <a:t>of F</a:t>
            </a:r>
            <a:r>
              <a:rPr lang="en-AU" sz="1600" b="1" dirty="0" smtClean="0"/>
              <a:t>acebook’s </a:t>
            </a:r>
            <a:r>
              <a:rPr lang="en-AU" sz="1600" b="1" dirty="0"/>
              <a:t>value as an </a:t>
            </a:r>
            <a:r>
              <a:rPr lang="en-AU" sz="1600" b="1" dirty="0" smtClean="0"/>
              <a:t>information source</a:t>
            </a:r>
            <a:r>
              <a:rPr lang="en-AU" sz="1600" dirty="0" smtClean="0"/>
              <a:t>, CHI’12</a:t>
            </a:r>
          </a:p>
          <a:p>
            <a:pPr marL="0" indent="0" algn="just">
              <a:buNone/>
            </a:pPr>
            <a:r>
              <a:rPr lang="en-AU" sz="1600" dirty="0" smtClean="0"/>
              <a:t>[5] Morris</a:t>
            </a:r>
            <a:r>
              <a:rPr lang="en-AU" sz="1600" dirty="0"/>
              <a:t>, M. R., </a:t>
            </a:r>
            <a:r>
              <a:rPr lang="en-AU" sz="1600" dirty="0" err="1"/>
              <a:t>Teevan</a:t>
            </a:r>
            <a:r>
              <a:rPr lang="en-AU" sz="1600" dirty="0"/>
              <a:t>, J., and </a:t>
            </a:r>
            <a:r>
              <a:rPr lang="en-AU" sz="1600" dirty="0" err="1"/>
              <a:t>Panovich</a:t>
            </a:r>
            <a:r>
              <a:rPr lang="en-AU" sz="1600" dirty="0"/>
              <a:t>, K. </a:t>
            </a:r>
            <a:r>
              <a:rPr lang="en-AU" sz="1600" b="1" dirty="0" smtClean="0"/>
              <a:t>A comparison </a:t>
            </a:r>
            <a:r>
              <a:rPr lang="en-AU" sz="1600" b="1" dirty="0"/>
              <a:t>of information seeking using search </a:t>
            </a:r>
            <a:r>
              <a:rPr lang="en-AU" sz="1600" b="1" dirty="0" smtClean="0"/>
              <a:t>engines and </a:t>
            </a:r>
            <a:r>
              <a:rPr lang="en-AU" sz="1600" b="1" dirty="0"/>
              <a:t>social </a:t>
            </a:r>
            <a:r>
              <a:rPr lang="en-AU" sz="1600" b="1" dirty="0" smtClean="0"/>
              <a:t>networks,</a:t>
            </a:r>
            <a:r>
              <a:rPr lang="en-AU" sz="1600" dirty="0" smtClean="0"/>
              <a:t> ICWSM’10</a:t>
            </a:r>
          </a:p>
          <a:p>
            <a:pPr marL="0" indent="0" algn="just">
              <a:buNone/>
            </a:pPr>
            <a:r>
              <a:rPr lang="en-AU" sz="1600" dirty="0" smtClean="0"/>
              <a:t>[6] </a:t>
            </a:r>
            <a:r>
              <a:rPr lang="en-AU" sz="1600" dirty="0" err="1" smtClean="0"/>
              <a:t>Teevan</a:t>
            </a:r>
            <a:r>
              <a:rPr lang="en-AU" sz="1600" dirty="0"/>
              <a:t>, J., Morris, M. R., and </a:t>
            </a:r>
            <a:r>
              <a:rPr lang="en-AU" sz="1600" dirty="0" err="1"/>
              <a:t>Panovich</a:t>
            </a:r>
            <a:r>
              <a:rPr lang="en-AU" sz="1600" dirty="0"/>
              <a:t>, K. </a:t>
            </a:r>
            <a:r>
              <a:rPr lang="en-AU" sz="1600" b="1" dirty="0" smtClean="0"/>
              <a:t>Factors affecting </a:t>
            </a:r>
            <a:r>
              <a:rPr lang="en-AU" sz="1600" b="1" dirty="0"/>
              <a:t>response quantity, quality, and speed </a:t>
            </a:r>
            <a:r>
              <a:rPr lang="en-AU" sz="1600" b="1" dirty="0" smtClean="0"/>
              <a:t>for questions </a:t>
            </a:r>
            <a:r>
              <a:rPr lang="en-AU" sz="1600" b="1" dirty="0"/>
              <a:t>asked via social network status </a:t>
            </a:r>
            <a:r>
              <a:rPr lang="en-AU" sz="1600" b="1" dirty="0" smtClean="0"/>
              <a:t>messages</a:t>
            </a:r>
            <a:r>
              <a:rPr lang="en-AU" sz="1600" dirty="0" smtClean="0"/>
              <a:t>, ICWSM’11</a:t>
            </a:r>
          </a:p>
          <a:p>
            <a:pPr marL="0" indent="0" algn="just">
              <a:buNone/>
            </a:pPr>
            <a:r>
              <a:rPr lang="en-AU" sz="1600" dirty="0" smtClean="0"/>
              <a:t>[7]  </a:t>
            </a:r>
            <a:r>
              <a:rPr lang="en-AU" sz="1600" dirty="0" err="1"/>
              <a:t>Teevan</a:t>
            </a:r>
            <a:r>
              <a:rPr lang="en-AU" sz="1600" dirty="0"/>
              <a:t>, J., </a:t>
            </a:r>
            <a:r>
              <a:rPr lang="en-AU" sz="1600" dirty="0" err="1"/>
              <a:t>Ramage</a:t>
            </a:r>
            <a:r>
              <a:rPr lang="en-AU" sz="1600" dirty="0"/>
              <a:t>, D., and Morris, M. R</a:t>
            </a:r>
            <a:r>
              <a:rPr lang="en-AU" sz="1600" dirty="0" smtClean="0"/>
              <a:t>.</a:t>
            </a:r>
            <a:r>
              <a:rPr lang="en-AU" sz="1600" b="1" dirty="0" smtClean="0"/>
              <a:t>#</a:t>
            </a:r>
            <a:r>
              <a:rPr lang="en-AU" sz="1600" b="1" dirty="0" err="1"/>
              <a:t>twittersearch</a:t>
            </a:r>
            <a:r>
              <a:rPr lang="en-AU" sz="1600" b="1" dirty="0"/>
              <a:t>: a comparison of </a:t>
            </a:r>
            <a:r>
              <a:rPr lang="en-AU" sz="1600" b="1" dirty="0" err="1"/>
              <a:t>microblog</a:t>
            </a:r>
            <a:r>
              <a:rPr lang="en-AU" sz="1600" b="1" dirty="0"/>
              <a:t> search </a:t>
            </a:r>
            <a:r>
              <a:rPr lang="en-AU" sz="1600" b="1" dirty="0" smtClean="0"/>
              <a:t>and web search</a:t>
            </a:r>
            <a:r>
              <a:rPr lang="en-AU" sz="1600" dirty="0" smtClean="0"/>
              <a:t>, WSDM </a:t>
            </a:r>
            <a:r>
              <a:rPr lang="en-AU" sz="1600" dirty="0"/>
              <a:t>’11</a:t>
            </a:r>
            <a:r>
              <a:rPr lang="en-AU" sz="1600" dirty="0" smtClean="0"/>
              <a:t>,</a:t>
            </a:r>
          </a:p>
          <a:p>
            <a:pPr marL="0" indent="0" algn="just">
              <a:buNone/>
            </a:pPr>
            <a:r>
              <a:rPr lang="en-AU" sz="1600" dirty="0" smtClean="0"/>
              <a:t>[8] Yang</a:t>
            </a:r>
            <a:r>
              <a:rPr lang="en-AU" sz="1600" dirty="0"/>
              <a:t>, J., Morris, M. R., </a:t>
            </a:r>
            <a:r>
              <a:rPr lang="en-AU" sz="1600" dirty="0" err="1"/>
              <a:t>Teevan</a:t>
            </a:r>
            <a:r>
              <a:rPr lang="en-AU" sz="1600" dirty="0"/>
              <a:t>, J., Adamic, L. A., </a:t>
            </a:r>
            <a:r>
              <a:rPr lang="en-AU" sz="1600" dirty="0" smtClean="0"/>
              <a:t>and Ackerman</a:t>
            </a:r>
            <a:r>
              <a:rPr lang="en-AU" sz="1600" dirty="0"/>
              <a:t>, M. S. </a:t>
            </a:r>
            <a:r>
              <a:rPr lang="en-AU" sz="1600" b="1" dirty="0"/>
              <a:t>Culture matters: A survey study </a:t>
            </a:r>
            <a:r>
              <a:rPr lang="en-AU" sz="1600" b="1" dirty="0" smtClean="0"/>
              <a:t>of social </a:t>
            </a:r>
            <a:r>
              <a:rPr lang="en-AU" sz="1600" b="1" dirty="0" err="1" smtClean="0"/>
              <a:t>q&amp;a</a:t>
            </a:r>
            <a:r>
              <a:rPr lang="en-AU" sz="1600" b="1" dirty="0" smtClean="0"/>
              <a:t> </a:t>
            </a:r>
            <a:r>
              <a:rPr lang="en-AU" sz="1600" b="1" dirty="0" err="1" smtClean="0"/>
              <a:t>behavior</a:t>
            </a:r>
            <a:r>
              <a:rPr lang="en-AU" sz="1600" dirty="0" smtClean="0"/>
              <a:t>, ICWSM’11</a:t>
            </a:r>
            <a:endParaRPr lang="en-AU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5EAE-9DD4-6F4E-8552-A6F9015E967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276600" y="6324600"/>
            <a:ext cx="2743200" cy="3810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Hasan Shahid Ferdous,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OzCHI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2013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03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http://littlegoldenlamb.files.wordpress.com/2009/05/question-mark-button-thumb3049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685924"/>
            <a:ext cx="2857500" cy="2886076"/>
          </a:xfrm>
          <a:prstGeom prst="rect">
            <a:avLst/>
          </a:prstGeom>
          <a:noFill/>
        </p:spPr>
      </p:pic>
      <p:sp>
        <p:nvSpPr>
          <p:cNvPr id="6" name="Content Placeholder 4"/>
          <p:cNvSpPr>
            <a:spLocks noGrp="1"/>
          </p:cNvSpPr>
          <p:nvPr>
            <p:ph sz="quarter" idx="1"/>
          </p:nvPr>
        </p:nvSpPr>
        <p:spPr>
          <a:xfrm>
            <a:off x="685800" y="2209800"/>
            <a:ext cx="7696200" cy="3352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9600" dirty="0" smtClean="0">
                <a:solidFill>
                  <a:schemeClr val="tx2">
                    <a:lumMod val="75000"/>
                  </a:schemeClr>
                </a:solidFill>
                <a:latin typeface="Edwardian Script ITC" pitchFamily="66" charset="0"/>
              </a:rPr>
              <a:t>Thank You</a:t>
            </a:r>
            <a:endParaRPr lang="en-US" sz="9600" dirty="0">
              <a:solidFill>
                <a:schemeClr val="tx2">
                  <a:lumMod val="75000"/>
                </a:schemeClr>
              </a:solidFill>
              <a:latin typeface="Edwardian Script ITC" pitchFamily="66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762000" y="4572000"/>
            <a:ext cx="7696200" cy="60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hferdous@student.unimelb.edu.au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build="p"/>
      <p:bldP spid="4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772400" cy="1143000"/>
          </a:xfrm>
        </p:spPr>
        <p:txBody>
          <a:bodyPr/>
          <a:lstStyle/>
          <a:p>
            <a:r>
              <a:rPr lang="en-AU" dirty="0" smtClean="0"/>
              <a:t>Using the Search Engines (SE)</a:t>
            </a:r>
            <a:endParaRPr lang="en-AU" dirty="0"/>
          </a:p>
        </p:txBody>
      </p:sp>
      <p:pic>
        <p:nvPicPr>
          <p:cNvPr id="2050" name="Picture 2" descr="C:\Education\My Research papers\44. Facebook Search\Images for presentation\NeverStopAskingQues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42223"/>
            <a:ext cx="1656184" cy="206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Education\My Research papers\44. Facebook Search\Images for presentation\google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55751"/>
            <a:ext cx="2705736" cy="141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Education\My Research papers\44. Facebook Search\Images for presentation\databas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5012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5EAE-9DD4-6F4E-8552-A6F9015E967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276600" y="6324600"/>
            <a:ext cx="2743200" cy="3810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Hasan Shahid Ferdous,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OzCHI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2013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Education\My Research papers\44. Facebook Search\Images for presentation\photo (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7584"/>
            <a:ext cx="3760810" cy="583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3312368" cy="546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52400"/>
            <a:ext cx="7772400" cy="882352"/>
          </a:xfrm>
        </p:spPr>
        <p:txBody>
          <a:bodyPr/>
          <a:lstStyle/>
          <a:p>
            <a:r>
              <a:rPr lang="en-AU" dirty="0" smtClean="0"/>
              <a:t>Source of Additional Information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5EAE-9DD4-6F4E-8552-A6F9015E967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6261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Education\My Research papers\44. Facebook Search\Images for presentation\Open 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1200" y="5638327"/>
            <a:ext cx="1644267" cy="110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631" y="-27384"/>
            <a:ext cx="7772400" cy="940966"/>
          </a:xfrm>
        </p:spPr>
        <p:txBody>
          <a:bodyPr>
            <a:normAutofit/>
          </a:bodyPr>
          <a:lstStyle/>
          <a:p>
            <a:r>
              <a:rPr lang="en-US" dirty="0" smtClean="0"/>
              <a:t>Use the Social Network for Search?</a:t>
            </a:r>
            <a:endParaRPr lang="en-US" dirty="0"/>
          </a:p>
        </p:txBody>
      </p:sp>
      <p:pic>
        <p:nvPicPr>
          <p:cNvPr id="4098" name="Picture 2" descr="C:\Education\My Research papers\44. Facebook Search\Images for presentation\social-network-people-Moniti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514379" cy="441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Education\My Research papers\44. Facebook Search\Images for presentation\Open 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991647">
            <a:off x="440429" y="4667111"/>
            <a:ext cx="815676" cy="54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Education\My Research papers\44. Facebook Search\Images for presentation\bookpi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02941" flipH="1">
            <a:off x="1378629" y="5638327"/>
            <a:ext cx="599132" cy="81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Education\My Research papers\44. Facebook Search\Images for presentation\Computer-aj_aj_ashton_01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45307">
            <a:off x="145055" y="3212959"/>
            <a:ext cx="1307312" cy="130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Education\My Research papers\44. Facebook Search\Images for presentation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725916">
            <a:off x="7403699" y="1546933"/>
            <a:ext cx="1488781" cy="97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Education\My Research papers\44. Facebook Search\Images for presentation\bookpi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54254" flipH="1">
            <a:off x="7575450" y="4149080"/>
            <a:ext cx="762470" cy="103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Education\My Research papers\44. Facebook Search\Images for presentation\Computer-aj_aj_ashton_01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0363" y="1052735"/>
            <a:ext cx="776955" cy="77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Education\My Research papers\44. Facebook Search\Images for presentation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806015">
            <a:off x="848267" y="1343404"/>
            <a:ext cx="1049883" cy="68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Education\My Research papers\44. Facebook Search\Images for presentation\Open 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17662">
            <a:off x="1298748" y="2517413"/>
            <a:ext cx="815676" cy="54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Education\My Research papers\44. Facebook Search\Images for presentation\bookpi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161943" y="1484784"/>
            <a:ext cx="299566" cy="40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Education\My Research papers\44. Facebook Search\Images for presentation\Computer-aj_aj_ashton_01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1509" y="5856300"/>
            <a:ext cx="714313" cy="7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Education\My Research papers\44. Facebook Search\Images for presentation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0195" y="6045384"/>
            <a:ext cx="799387" cy="52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5EAE-9DD4-6F4E-8552-A6F9015E967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631" y="260648"/>
            <a:ext cx="7772400" cy="940966"/>
          </a:xfrm>
        </p:spPr>
        <p:txBody>
          <a:bodyPr>
            <a:normAutofit/>
          </a:bodyPr>
          <a:lstStyle/>
          <a:p>
            <a:r>
              <a:rPr lang="en-US" dirty="0" smtClean="0"/>
              <a:t>Use the Social Network for Search?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Is SNS important as an information source?</a:t>
            </a:r>
          </a:p>
          <a:p>
            <a:pPr lvl="1"/>
            <a:r>
              <a:rPr lang="en-US" dirty="0" smtClean="0"/>
              <a:t>Yes!</a:t>
            </a:r>
          </a:p>
          <a:p>
            <a:r>
              <a:rPr lang="en-US" dirty="0" smtClean="0"/>
              <a:t>What about</a:t>
            </a:r>
          </a:p>
          <a:p>
            <a:pPr lvl="1"/>
            <a:r>
              <a:rPr lang="en-US" dirty="0" smtClean="0"/>
              <a:t>Accuracy of information</a:t>
            </a:r>
          </a:p>
          <a:p>
            <a:pPr lvl="1"/>
            <a:r>
              <a:rPr lang="en-US" dirty="0" smtClean="0"/>
              <a:t>Motivation for answering</a:t>
            </a:r>
          </a:p>
          <a:p>
            <a:pPr lvl="1"/>
            <a:r>
              <a:rPr lang="en-US" dirty="0" smtClean="0"/>
              <a:t>Response rate of queries</a:t>
            </a:r>
          </a:p>
          <a:p>
            <a:pPr lvl="1"/>
            <a:r>
              <a:rPr lang="en-US" dirty="0" smtClean="0"/>
              <a:t>Many more issues ….</a:t>
            </a:r>
          </a:p>
          <a:p>
            <a:pPr lvl="1"/>
            <a:endParaRPr lang="en-US" dirty="0" smtClean="0"/>
          </a:p>
          <a:p>
            <a:r>
              <a:rPr lang="en-US" sz="3200" dirty="0" smtClean="0"/>
              <a:t>Is it same in every culture, society, or country??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5EAE-9DD4-6F4E-8552-A6F9015E967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276600" y="6324600"/>
            <a:ext cx="2743200" cy="3810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Hasan Shahid Ferdous,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OzCHI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2013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052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45721"/>
            <a:ext cx="8400926" cy="510691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5EAE-9DD4-6F4E-8552-A6F9015E967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276600" y="6324600"/>
            <a:ext cx="2743200" cy="3810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Hasan Shahid Ferdous,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OzCHI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2013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0225"/>
            <a:ext cx="7772400" cy="72494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Research Methodology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Facebook as an example SNS</a:t>
            </a:r>
          </a:p>
          <a:p>
            <a:r>
              <a:rPr lang="en-AU" dirty="0" smtClean="0"/>
              <a:t>Background data </a:t>
            </a:r>
            <a:r>
              <a:rPr lang="en-AU" dirty="0" smtClean="0"/>
              <a:t>collection and analysis</a:t>
            </a:r>
            <a:endParaRPr lang="en-AU" dirty="0" smtClean="0"/>
          </a:p>
          <a:p>
            <a:r>
              <a:rPr lang="en-AU" dirty="0" smtClean="0"/>
              <a:t>Compared with Morris </a:t>
            </a:r>
            <a:r>
              <a:rPr lang="en-AU" i="1" dirty="0" smtClean="0"/>
              <a:t>et. al. </a:t>
            </a:r>
            <a:r>
              <a:rPr lang="en-AU" dirty="0" smtClean="0"/>
              <a:t>[1]</a:t>
            </a:r>
          </a:p>
          <a:p>
            <a:r>
              <a:rPr lang="en-AU" dirty="0" smtClean="0"/>
              <a:t>Face to face interviews, focussed discussion group, </a:t>
            </a:r>
            <a:r>
              <a:rPr lang="en-AU" dirty="0" smtClean="0"/>
              <a:t>Skype</a:t>
            </a:r>
            <a:endParaRPr lang="en-AU" dirty="0" smtClean="0"/>
          </a:p>
          <a:p>
            <a:r>
              <a:rPr lang="en-AU" dirty="0" smtClean="0"/>
              <a:t>Survey through </a:t>
            </a:r>
            <a:r>
              <a:rPr lang="en-AU" dirty="0" smtClean="0"/>
              <a:t>questionnaire and analysis</a:t>
            </a:r>
            <a:endParaRPr lang="en-AU" dirty="0" smtClean="0"/>
          </a:p>
          <a:p>
            <a:pPr>
              <a:buNone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5EAE-9DD4-6F4E-8552-A6F9015E967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276600" y="6324600"/>
            <a:ext cx="2743200" cy="3810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Hasan Shahid Ferdous,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OzCHI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2013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98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00108"/>
            <a:ext cx="4567808" cy="5737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"/>
            <a:ext cx="7772400" cy="882352"/>
          </a:xfrm>
        </p:spPr>
        <p:txBody>
          <a:bodyPr/>
          <a:lstStyle/>
          <a:p>
            <a:r>
              <a:rPr lang="en-AU" dirty="0" smtClean="0"/>
              <a:t>New Insight from SNS?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59632" y="2571744"/>
            <a:ext cx="6537920" cy="11876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AU" i="1" dirty="0" smtClean="0"/>
              <a:t>“In my case, I got a suggestion that I possibly would have never thought  about, and that is the beauty of human collaboration” </a:t>
            </a:r>
            <a:endParaRPr lang="en-AU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218391"/>
            <a:ext cx="4285710" cy="556819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5EAE-9DD4-6F4E-8552-A6F9015E967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038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0268"/>
            <a:ext cx="4176464" cy="482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24744"/>
            <a:ext cx="516255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2400" cy="882352"/>
          </a:xfrm>
        </p:spPr>
        <p:txBody>
          <a:bodyPr/>
          <a:lstStyle/>
          <a:p>
            <a:r>
              <a:rPr lang="en-AU" dirty="0" smtClean="0"/>
              <a:t>Diversity of Topics (and </a:t>
            </a:r>
            <a:r>
              <a:rPr lang="en-AU" dirty="0" smtClean="0"/>
              <a:t>Answers</a:t>
            </a:r>
            <a:r>
              <a:rPr lang="en-AU" dirty="0" smtClean="0"/>
              <a:t>)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971600" y="2996952"/>
            <a:ext cx="7401744" cy="1187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i="1" dirty="0" smtClean="0"/>
              <a:t>“I was badly looking for the answer, yet the first reply got me off-guard, and I could hardly stop laughing..”</a:t>
            </a:r>
            <a:endParaRPr lang="en-AU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5EAE-9DD4-6F4E-8552-A6F9015E967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009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650</TotalTime>
  <Words>867</Words>
  <Application>Microsoft Office PowerPoint</Application>
  <PresentationFormat>On-screen Show (4:3)</PresentationFormat>
  <Paragraphs>118</Paragraphs>
  <Slides>30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Equity</vt:lpstr>
      <vt:lpstr>Statistical Analysis and Implications of SNS Search in Under-Developed Countries</vt:lpstr>
      <vt:lpstr>Searching Before the Digital Era</vt:lpstr>
      <vt:lpstr>Using the Search Engines (SE)</vt:lpstr>
      <vt:lpstr>Use the Social Network for Search?</vt:lpstr>
      <vt:lpstr>Use the Social Network for Search?</vt:lpstr>
      <vt:lpstr>Slide 6</vt:lpstr>
      <vt:lpstr>Research Methodology</vt:lpstr>
      <vt:lpstr>New Insight from SNS?</vt:lpstr>
      <vt:lpstr>Diversity of Topics (and Answers)</vt:lpstr>
      <vt:lpstr>Diversity of Topics</vt:lpstr>
      <vt:lpstr>Social Gap??</vt:lpstr>
      <vt:lpstr>May Result in Unexpected Discussion</vt:lpstr>
      <vt:lpstr>Not Everyone is Helpful</vt:lpstr>
      <vt:lpstr>Slide 14</vt:lpstr>
      <vt:lpstr>Someone may not be Adept  in Searching, but..</vt:lpstr>
      <vt:lpstr>The Discussion may be Worth…</vt:lpstr>
      <vt:lpstr>Comparison in Question Type</vt:lpstr>
      <vt:lpstr>Comparison in Question Topic</vt:lpstr>
      <vt:lpstr>First Response Time</vt:lpstr>
      <vt:lpstr>Reasonable Response Time</vt:lpstr>
      <vt:lpstr>Value of Responses Obtained</vt:lpstr>
      <vt:lpstr>Ratio of Satisfactory Response</vt:lpstr>
      <vt:lpstr>Question and Fast Response vs. Topic</vt:lpstr>
      <vt:lpstr>Motivation behind Responding</vt:lpstr>
      <vt:lpstr>Why Use SNS Q/A</vt:lpstr>
      <vt:lpstr>When No Satisfactory Response</vt:lpstr>
      <vt:lpstr>Some Key Observations</vt:lpstr>
      <vt:lpstr>References</vt:lpstr>
      <vt:lpstr>Slide 29</vt:lpstr>
      <vt:lpstr>Source of Additional Information</vt:lpstr>
    </vt:vector>
  </TitlesOfParts>
  <Company>aloha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SNS Search in Developing Countries: Linking the People to End Digital Division in Information Retrieval</dc:title>
  <dc:creator>Hasan Shahid Ferdous</dc:creator>
  <cp:lastModifiedBy>Hasan Shahid Ferdous</cp:lastModifiedBy>
  <cp:revision>47</cp:revision>
  <dcterms:created xsi:type="dcterms:W3CDTF">2013-09-05T11:06:10Z</dcterms:created>
  <dcterms:modified xsi:type="dcterms:W3CDTF">2013-11-23T10:46:48Z</dcterms:modified>
</cp:coreProperties>
</file>