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lvl1pPr algn="ctr" defTabSz="584200">
      <a:defRPr sz="3600">
        <a:latin typeface="+mn-lt"/>
        <a:ea typeface="+mn-ea"/>
        <a:cs typeface="+mn-cs"/>
        <a:sym typeface="Helvetica Neue Light"/>
      </a:defRPr>
    </a:lvl1pPr>
    <a:lvl2pPr indent="228600" algn="ctr" defTabSz="584200">
      <a:defRPr sz="3600">
        <a:latin typeface="+mn-lt"/>
        <a:ea typeface="+mn-ea"/>
        <a:cs typeface="+mn-cs"/>
        <a:sym typeface="Helvetica Neue Light"/>
      </a:defRPr>
    </a:lvl2pPr>
    <a:lvl3pPr indent="457200" algn="ctr" defTabSz="584200">
      <a:defRPr sz="3600">
        <a:latin typeface="+mn-lt"/>
        <a:ea typeface="+mn-ea"/>
        <a:cs typeface="+mn-cs"/>
        <a:sym typeface="Helvetica Neue Light"/>
      </a:defRPr>
    </a:lvl3pPr>
    <a:lvl4pPr indent="685800" algn="ctr" defTabSz="584200">
      <a:defRPr sz="3600">
        <a:latin typeface="+mn-lt"/>
        <a:ea typeface="+mn-ea"/>
        <a:cs typeface="+mn-cs"/>
        <a:sym typeface="Helvetica Neue Light"/>
      </a:defRPr>
    </a:lvl4pPr>
    <a:lvl5pPr indent="914400" algn="ctr" defTabSz="584200">
      <a:defRPr sz="3600">
        <a:latin typeface="+mn-lt"/>
        <a:ea typeface="+mn-ea"/>
        <a:cs typeface="+mn-cs"/>
        <a:sym typeface="Helvetica Neue Light"/>
      </a:defRPr>
    </a:lvl5pPr>
    <a:lvl6pPr indent="1143000" algn="ctr" defTabSz="584200">
      <a:defRPr sz="3600">
        <a:latin typeface="+mn-lt"/>
        <a:ea typeface="+mn-ea"/>
        <a:cs typeface="+mn-cs"/>
        <a:sym typeface="Helvetica Neue Light"/>
      </a:defRPr>
    </a:lvl6pPr>
    <a:lvl7pPr indent="1371600" algn="ctr" defTabSz="584200">
      <a:defRPr sz="3600">
        <a:latin typeface="+mn-lt"/>
        <a:ea typeface="+mn-ea"/>
        <a:cs typeface="+mn-cs"/>
        <a:sym typeface="Helvetica Neue Light"/>
      </a:defRPr>
    </a:lvl7pPr>
    <a:lvl8pPr indent="1600200" algn="ctr" defTabSz="584200">
      <a:defRPr sz="3600">
        <a:latin typeface="+mn-lt"/>
        <a:ea typeface="+mn-ea"/>
        <a:cs typeface="+mn-cs"/>
        <a:sym typeface="Helvetica Neue Light"/>
      </a:defRPr>
    </a:lvl8pPr>
    <a:lvl9pPr indent="1828800" algn="ctr" defTabSz="584200">
      <a:defRPr sz="3600">
        <a:latin typeface="+mn-lt"/>
        <a:ea typeface="+mn-ea"/>
        <a:cs typeface="+mn-cs"/>
        <a:sym typeface="Helvetica Neue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b="def" i="def"/>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b="def" i="def"/>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b="def" i="def"/>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lvl="0"/>
          </a:p>
        </p:txBody>
      </p:sp>
      <p:sp>
        <p:nvSpPr>
          <p:cNvPr id="38" name="Shape 3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6" name="Shape 6"/>
          <p:cNvSpPr/>
          <p:nvPr/>
        </p:nvSpPr>
        <p:spPr>
          <a:xfrm rot="5400000">
            <a:off x="6832536" y="8686863"/>
            <a:ext cx="142252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7" name="Shape 7"/>
          <p:cNvSpPr/>
          <p:nvPr>
            <p:ph type="title"/>
          </p:nvPr>
        </p:nvSpPr>
        <p:spPr>
          <a:xfrm>
            <a:off x="1409700" y="7785100"/>
            <a:ext cx="5791200" cy="1701800"/>
          </a:xfrm>
          <a:prstGeom prst="rect">
            <a:avLst/>
          </a:prstGeom>
        </p:spPr>
        <p:txBody>
          <a:bodyPr anchor="ctr"/>
          <a:lstStyle>
            <a:lvl1pPr algn="r"/>
          </a:lstStyle>
          <a:p>
            <a:pPr lvl="0">
              <a:defRPr sz="1800"/>
            </a:pPr>
            <a:r>
              <a:rPr sz="4200"/>
              <a:t>Title Text</a:t>
            </a:r>
          </a:p>
        </p:txBody>
      </p:sp>
      <p:sp>
        <p:nvSpPr>
          <p:cNvPr id="8" name="Shape 8"/>
          <p:cNvSpPr/>
          <p:nvPr>
            <p:ph type="body" idx="1"/>
          </p:nvPr>
        </p:nvSpPr>
        <p:spPr>
          <a:xfrm>
            <a:off x="8216900" y="8432863"/>
            <a:ext cx="4953000" cy="508001"/>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10" name="Shape 10"/>
          <p:cNvSpPr/>
          <p:nvPr/>
        </p:nvSpPr>
        <p:spPr>
          <a:xfrm>
            <a:off x="571500" y="4749800"/>
            <a:ext cx="11868094"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1" name="Shape 11"/>
          <p:cNvSpPr/>
          <p:nvPr>
            <p:ph type="title"/>
          </p:nvPr>
        </p:nvSpPr>
        <p:spPr>
          <a:xfrm>
            <a:off x="571500" y="1320800"/>
            <a:ext cx="11861800" cy="3175000"/>
          </a:xfrm>
          <a:prstGeom prst="rect">
            <a:avLst/>
          </a:prstGeom>
        </p:spPr>
        <p:txBody>
          <a:bodyPr/>
          <a:lstStyle/>
          <a:p>
            <a:pPr lvl="0">
              <a:defRPr sz="1800"/>
            </a:pPr>
            <a:r>
              <a:rPr sz="4200"/>
              <a:t>Title Text</a:t>
            </a:r>
          </a:p>
        </p:txBody>
      </p:sp>
      <p:sp>
        <p:nvSpPr>
          <p:cNvPr id="12" name="Shape 12"/>
          <p:cNvSpPr/>
          <p:nvPr>
            <p:ph type="body"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4" name="Shape 14"/>
          <p:cNvSpPr/>
          <p:nvPr>
            <p:ph type="title"/>
          </p:nvPr>
        </p:nvSpPr>
        <p:spPr>
          <a:xfrm>
            <a:off x="571500" y="3289300"/>
            <a:ext cx="11861800" cy="3175000"/>
          </a:xfrm>
          <a:prstGeom prst="rect">
            <a:avLst/>
          </a:prstGeom>
        </p:spPr>
        <p:txBody>
          <a:bodyPr anchor="ctr"/>
          <a:lstStyle/>
          <a:p>
            <a:pPr lvl="0">
              <a:defRPr sz="1800"/>
            </a:pPr>
            <a:r>
              <a:rPr sz="42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6" name="Shape 16"/>
          <p:cNvSpPr/>
          <p:nvPr/>
        </p:nvSpPr>
        <p:spPr>
          <a:xfrm>
            <a:off x="571500" y="4864100"/>
            <a:ext cx="5334476" cy="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17" name="Shape 17"/>
          <p:cNvSpPr/>
          <p:nvPr>
            <p:ph type="title"/>
          </p:nvPr>
        </p:nvSpPr>
        <p:spPr>
          <a:xfrm>
            <a:off x="571500" y="1435100"/>
            <a:ext cx="5334000" cy="3175000"/>
          </a:xfrm>
          <a:prstGeom prst="rect">
            <a:avLst/>
          </a:prstGeom>
        </p:spPr>
        <p:txBody>
          <a:bodyPr/>
          <a:lstStyle/>
          <a:p>
            <a:pPr lvl="0">
              <a:defRPr sz="1800"/>
            </a:pPr>
            <a:r>
              <a:rPr sz="4200"/>
              <a:t>Title Text</a:t>
            </a:r>
          </a:p>
        </p:txBody>
      </p:sp>
      <p:sp>
        <p:nvSpPr>
          <p:cNvPr id="18" name="Shape 18"/>
          <p:cNvSpPr/>
          <p:nvPr>
            <p:ph type="body"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pPr>
            <a:r>
              <a:rPr sz="42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pPr>
            <a:r>
              <a:rPr sz="4200"/>
              <a:t>Title Text</a:t>
            </a:r>
          </a:p>
        </p:txBody>
      </p:sp>
      <p:sp>
        <p:nvSpPr>
          <p:cNvPr id="23" name="Shape 23"/>
          <p:cNvSpPr/>
          <p:nvPr>
            <p:ph type="body" idx="1"/>
          </p:nvPr>
        </p:nvSpPr>
        <p:spPr>
          <a:prstGeom prst="rect">
            <a:avLst/>
          </a:prstGeom>
        </p:spPr>
        <p:txBody>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5" name="Shape 25"/>
          <p:cNvSpPr/>
          <p:nvPr/>
        </p:nvSpPr>
        <p:spPr>
          <a:xfrm>
            <a:off x="571500" y="1968500"/>
            <a:ext cx="5073394" cy="133"/>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26" name="Shape 26"/>
          <p:cNvSpPr/>
          <p:nvPr>
            <p:ph type="title"/>
          </p:nvPr>
        </p:nvSpPr>
        <p:spPr>
          <a:xfrm>
            <a:off x="571500" y="330200"/>
            <a:ext cx="5080000" cy="1397000"/>
          </a:xfrm>
          <a:prstGeom prst="rect">
            <a:avLst/>
          </a:prstGeom>
        </p:spPr>
        <p:txBody>
          <a:bodyPr/>
          <a:lstStyle/>
          <a:p>
            <a:pPr lvl="0">
              <a:defRPr sz="1800"/>
            </a:pPr>
            <a:r>
              <a:rPr sz="4200"/>
              <a:t>Title Text</a:t>
            </a:r>
          </a:p>
        </p:txBody>
      </p:sp>
      <p:sp>
        <p:nvSpPr>
          <p:cNvPr id="27" name="Shape 27"/>
          <p:cNvSpPr/>
          <p:nvPr>
            <p:ph type="body" idx="1"/>
          </p:nvPr>
        </p:nvSpPr>
        <p:spPr>
          <a:xfrm>
            <a:off x="571500" y="2222500"/>
            <a:ext cx="5080000" cy="6667500"/>
          </a:xfrm>
          <a:prstGeom prst="rect">
            <a:avLst/>
          </a:prstGeom>
        </p:spPr>
        <p:txBody>
          <a:bodyPr/>
          <a:lstStyle>
            <a:lvl1pPr marL="330200" indent="-330200">
              <a:spcBef>
                <a:spcPts val="3000"/>
              </a:spcBef>
              <a:buFontTx/>
              <a:defRPr sz="2600">
                <a:latin typeface="Helvetica Neue"/>
                <a:ea typeface="Helvetica Neue"/>
                <a:cs typeface="Helvetica Neue"/>
                <a:sym typeface="Helvetica Neue"/>
              </a:defRPr>
            </a:lvl1pPr>
            <a:lvl2pPr marL="660400" indent="-330200">
              <a:spcBef>
                <a:spcPts val="3000"/>
              </a:spcBef>
              <a:buFontTx/>
              <a:defRPr sz="2600">
                <a:latin typeface="Helvetica Neue"/>
                <a:ea typeface="Helvetica Neue"/>
                <a:cs typeface="Helvetica Neue"/>
                <a:sym typeface="Helvetica Neue"/>
              </a:defRPr>
            </a:lvl2pPr>
            <a:lvl3pPr marL="990600" indent="-330200">
              <a:spcBef>
                <a:spcPts val="3000"/>
              </a:spcBef>
              <a:buFontTx/>
              <a:defRPr sz="2600">
                <a:latin typeface="Helvetica Neue"/>
                <a:ea typeface="Helvetica Neue"/>
                <a:cs typeface="Helvetica Neue"/>
                <a:sym typeface="Helvetica Neue"/>
              </a:defRPr>
            </a:lvl3pPr>
            <a:lvl4pPr marL="1320800" indent="-330200">
              <a:spcBef>
                <a:spcPts val="3000"/>
              </a:spcBef>
              <a:buFontTx/>
              <a:defRPr sz="2600">
                <a:latin typeface="Helvetica Neue"/>
                <a:ea typeface="Helvetica Neue"/>
                <a:cs typeface="Helvetica Neue"/>
                <a:sym typeface="Helvetica Neue"/>
              </a:defRPr>
            </a:lvl4pPr>
            <a:lvl5pPr marL="1651000" indent="-330200">
              <a:spcBef>
                <a:spcPts val="3000"/>
              </a:spcBef>
              <a:buFontTx/>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9" name="Shape 29"/>
          <p:cNvSpPr/>
          <p:nvPr>
            <p:ph type="body" idx="1"/>
          </p:nvPr>
        </p:nvSpPr>
        <p:spPr>
          <a:xfrm>
            <a:off x="889000" y="889000"/>
            <a:ext cx="11214100" cy="7962900"/>
          </a:xfrm>
          <a:prstGeom prst="rect">
            <a:avLst/>
          </a:prstGeom>
        </p:spPr>
        <p:txBody>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31" name="Shape 31"/>
          <p:cNvSpPr/>
          <p:nvPr/>
        </p:nvSpPr>
        <p:spPr>
          <a:xfrm>
            <a:off x="9055098" y="508000"/>
            <a:ext cx="128" cy="7975631"/>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2" name="Shape 32"/>
          <p:cNvSpPr/>
          <p:nvPr/>
        </p:nvSpPr>
        <p:spPr>
          <a:xfrm>
            <a:off x="9055096" y="4464050"/>
            <a:ext cx="3448503" cy="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3" name="Shape 33"/>
          <p:cNvSpPr/>
          <p:nvPr>
            <p:ph type="body"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600">
              <a:spcBef>
                <a:spcPts val="0"/>
              </a:spcBef>
              <a:buSzTx/>
              <a:buFontTx/>
              <a:buNone/>
              <a:defRPr sz="2600">
                <a:latin typeface="Helvetica Neue"/>
                <a:ea typeface="Helvetica Neue"/>
                <a:cs typeface="Helvetica Neue"/>
                <a:sym typeface="Helvetica Neue"/>
              </a:defRPr>
            </a:lvl2pPr>
            <a:lvl3pPr marL="0" indent="457200">
              <a:spcBef>
                <a:spcPts val="0"/>
              </a:spcBef>
              <a:buSzTx/>
              <a:buFontTx/>
              <a:buNone/>
              <a:defRPr sz="2600">
                <a:latin typeface="Helvetica Neue"/>
                <a:ea typeface="Helvetica Neue"/>
                <a:cs typeface="Helvetica Neue"/>
                <a:sym typeface="Helvetica Neue"/>
              </a:defRPr>
            </a:lvl3pPr>
            <a:lvl4pPr marL="0" indent="685800">
              <a:spcBef>
                <a:spcPts val="0"/>
              </a:spcBef>
              <a:buSzTx/>
              <a:buFontTx/>
              <a:buNone/>
              <a:defRPr sz="2600">
                <a:latin typeface="Helvetica Neue"/>
                <a:ea typeface="Helvetica Neue"/>
                <a:cs typeface="Helvetica Neue"/>
                <a:sym typeface="Helvetica Neue"/>
              </a:defRPr>
            </a:lvl4pPr>
            <a:lvl5pPr marL="0" indent="914400">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a:solidFill>
                  <a:srgbClr val="747474"/>
                </a:solidFill>
              </a:rPr>
              <a:t>Body Level One</a:t>
            </a:r>
            <a:endParaRPr sz="2600">
              <a:solidFill>
                <a:srgbClr val="747474"/>
              </a:solidFill>
            </a:endParaRPr>
          </a:p>
          <a:p>
            <a:pPr lvl="1">
              <a:defRPr sz="1800">
                <a:solidFill>
                  <a:srgbClr val="000000"/>
                </a:solidFill>
              </a:defRPr>
            </a:pPr>
            <a:r>
              <a:rPr sz="2600">
                <a:solidFill>
                  <a:srgbClr val="747474"/>
                </a:solidFill>
              </a:rPr>
              <a:t>Body Level Two</a:t>
            </a:r>
            <a:endParaRPr sz="2600">
              <a:solidFill>
                <a:srgbClr val="747474"/>
              </a:solidFill>
            </a:endParaRPr>
          </a:p>
          <a:p>
            <a:pPr lvl="2">
              <a:defRPr sz="1800">
                <a:solidFill>
                  <a:srgbClr val="000000"/>
                </a:solidFill>
              </a:defRPr>
            </a:pPr>
            <a:r>
              <a:rPr sz="2600">
                <a:solidFill>
                  <a:srgbClr val="747474"/>
                </a:solidFill>
              </a:rPr>
              <a:t>Body Level Three</a:t>
            </a:r>
            <a:endParaRPr sz="2600">
              <a:solidFill>
                <a:srgbClr val="747474"/>
              </a:solidFill>
            </a:endParaRPr>
          </a:p>
          <a:p>
            <a:pPr lvl="3">
              <a:defRPr sz="1800">
                <a:solidFill>
                  <a:srgbClr val="000000"/>
                </a:solidFill>
              </a:defRPr>
            </a:pPr>
            <a:r>
              <a:rPr sz="2600">
                <a:solidFill>
                  <a:srgbClr val="747474"/>
                </a:solidFill>
              </a:rPr>
              <a:t>Body Level Four</a:t>
            </a:r>
            <a:endParaRPr sz="2600">
              <a:solidFill>
                <a:srgbClr val="747474"/>
              </a:solidFill>
            </a:endParaRPr>
          </a:p>
          <a:p>
            <a:pPr lvl="4">
              <a:defRPr sz="1800">
                <a:solidFill>
                  <a:srgbClr val="000000"/>
                </a:solidFill>
              </a:defRPr>
            </a:pPr>
            <a:r>
              <a:rPr sz="2600">
                <a:solidFill>
                  <a:srgbClr val="747474"/>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571500" y="1968500"/>
            <a:ext cx="11868106" cy="129"/>
          </a:xfrm>
          <a:prstGeom prst="rect">
            <a:avLst/>
          </a:prstGeom>
          <a:ln w="12700">
            <a:solidFill>
              <a:srgbClr val="9A9A9A"/>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3" name="Shape 3"/>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4200"/>
              <a:t>Title Text</a:t>
            </a:r>
          </a:p>
        </p:txBody>
      </p:sp>
      <p:sp>
        <p:nvSpPr>
          <p:cNvPr id="4" name="Shape 4"/>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r>
              <a:rPr sz="3600">
                <a:solidFill>
                  <a:srgbClr val="747474"/>
                </a:solidFill>
              </a:rPr>
              <a:t>Body Level One</a:t>
            </a:r>
            <a:endParaRPr sz="3600">
              <a:solidFill>
                <a:srgbClr val="747474"/>
              </a:solidFill>
            </a:endParaRPr>
          </a:p>
          <a:p>
            <a:pPr lvl="1">
              <a:defRPr sz="1800">
                <a:solidFill>
                  <a:srgbClr val="000000"/>
                </a:solidFill>
              </a:defRPr>
            </a:pPr>
            <a:r>
              <a:rPr sz="3600">
                <a:solidFill>
                  <a:srgbClr val="747474"/>
                </a:solidFill>
              </a:rPr>
              <a:t>Body Level Two</a:t>
            </a:r>
            <a:endParaRPr sz="3600">
              <a:solidFill>
                <a:srgbClr val="747474"/>
              </a:solidFill>
            </a:endParaRPr>
          </a:p>
          <a:p>
            <a:pPr lvl="2">
              <a:defRPr sz="1800">
                <a:solidFill>
                  <a:srgbClr val="000000"/>
                </a:solidFill>
              </a:defRPr>
            </a:pPr>
            <a:r>
              <a:rPr sz="3600">
                <a:solidFill>
                  <a:srgbClr val="747474"/>
                </a:solidFill>
              </a:rPr>
              <a:t>Body Level Three</a:t>
            </a:r>
            <a:endParaRPr sz="3600">
              <a:solidFill>
                <a:srgbClr val="747474"/>
              </a:solidFill>
            </a:endParaRPr>
          </a:p>
          <a:p>
            <a:pPr lvl="3">
              <a:defRPr sz="1800">
                <a:solidFill>
                  <a:srgbClr val="000000"/>
                </a:solidFill>
              </a:defRPr>
            </a:pPr>
            <a:r>
              <a:rPr sz="3600">
                <a:solidFill>
                  <a:srgbClr val="747474"/>
                </a:solidFill>
              </a:rPr>
              <a:t>Body Level Four</a:t>
            </a:r>
            <a:endParaRPr sz="3600">
              <a:solidFill>
                <a:srgbClr val="747474"/>
              </a:solidFill>
            </a:endParaRPr>
          </a:p>
          <a:p>
            <a:pPr lvl="4">
              <a:defRPr sz="1800">
                <a:solidFill>
                  <a:srgbClr val="000000"/>
                </a:solidFill>
              </a:defRPr>
            </a:pPr>
            <a:r>
              <a:rPr sz="3600">
                <a:solidFill>
                  <a:srgbClr val="747474"/>
                </a:solidFill>
              </a:rP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defTabSz="584200">
        <a:defRPr sz="4200">
          <a:latin typeface="+mn-lt"/>
          <a:ea typeface="+mn-ea"/>
          <a:cs typeface="+mn-cs"/>
          <a:sym typeface="Helvetica Neue Light"/>
        </a:defRPr>
      </a:lvl1pPr>
      <a:lvl2pPr indent="228600" defTabSz="584200">
        <a:defRPr sz="4200">
          <a:latin typeface="+mn-lt"/>
          <a:ea typeface="+mn-ea"/>
          <a:cs typeface="+mn-cs"/>
          <a:sym typeface="Helvetica Neue Light"/>
        </a:defRPr>
      </a:lvl2pPr>
      <a:lvl3pPr indent="457200" defTabSz="584200">
        <a:defRPr sz="4200">
          <a:latin typeface="+mn-lt"/>
          <a:ea typeface="+mn-ea"/>
          <a:cs typeface="+mn-cs"/>
          <a:sym typeface="Helvetica Neue Light"/>
        </a:defRPr>
      </a:lvl3pPr>
      <a:lvl4pPr indent="685800" defTabSz="584200">
        <a:defRPr sz="4200">
          <a:latin typeface="+mn-lt"/>
          <a:ea typeface="+mn-ea"/>
          <a:cs typeface="+mn-cs"/>
          <a:sym typeface="Helvetica Neue Light"/>
        </a:defRPr>
      </a:lvl4pPr>
      <a:lvl5pPr indent="914400" defTabSz="584200">
        <a:defRPr sz="4200">
          <a:latin typeface="+mn-lt"/>
          <a:ea typeface="+mn-ea"/>
          <a:cs typeface="+mn-cs"/>
          <a:sym typeface="Helvetica Neue Light"/>
        </a:defRPr>
      </a:lvl5pPr>
      <a:lvl6pPr indent="1143000" defTabSz="584200">
        <a:defRPr sz="4200">
          <a:latin typeface="+mn-lt"/>
          <a:ea typeface="+mn-ea"/>
          <a:cs typeface="+mn-cs"/>
          <a:sym typeface="Helvetica Neue Light"/>
        </a:defRPr>
      </a:lvl6pPr>
      <a:lvl7pPr indent="1371600" defTabSz="584200">
        <a:defRPr sz="4200">
          <a:latin typeface="+mn-lt"/>
          <a:ea typeface="+mn-ea"/>
          <a:cs typeface="+mn-cs"/>
          <a:sym typeface="Helvetica Neue Light"/>
        </a:defRPr>
      </a:lvl7pPr>
      <a:lvl8pPr indent="1600200" defTabSz="584200">
        <a:defRPr sz="4200">
          <a:latin typeface="+mn-lt"/>
          <a:ea typeface="+mn-ea"/>
          <a:cs typeface="+mn-cs"/>
          <a:sym typeface="Helvetica Neue Light"/>
        </a:defRPr>
      </a:lvl8pPr>
      <a:lvl9pPr indent="1828800" defTabSz="584200">
        <a:defRPr sz="4200">
          <a:latin typeface="+mn-lt"/>
          <a:ea typeface="+mn-ea"/>
          <a:cs typeface="+mn-cs"/>
          <a:sym typeface="Helvetica Neue Light"/>
        </a:defRPr>
      </a:lvl9pPr>
    </p:titleStyle>
    <p:bodyStyle>
      <a:lvl1pPr marL="457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1pPr>
      <a:lvl2pPr marL="914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2pPr>
      <a:lvl3pPr marL="1371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3pPr>
      <a:lvl4pPr marL="1828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4pPr>
      <a:lvl5pPr marL="22860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5pPr>
      <a:lvl6pPr marL="27432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6pPr>
      <a:lvl7pPr marL="32004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7pPr>
      <a:lvl8pPr marL="36576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8pPr>
      <a:lvl9pPr marL="4114800" indent="-457200" defTabSz="584200">
        <a:spcBef>
          <a:spcPts val="4200"/>
        </a:spcBef>
        <a:buSzPct val="75000"/>
        <a:buFont typeface="Helvetica Neue"/>
        <a:buChar char="•"/>
        <a:defRPr sz="3600">
          <a:solidFill>
            <a:srgbClr val="747474"/>
          </a:solidFill>
          <a:latin typeface="+mn-lt"/>
          <a:ea typeface="+mn-ea"/>
          <a:cs typeface="+mn-cs"/>
          <a:sym typeface="Helvetica Neue Light"/>
        </a:defRPr>
      </a:lvl9pPr>
    </p:bodyStyle>
    <p:otherStyle>
      <a:lvl1pPr algn="r" defTabSz="584200">
        <a:defRPr sz="1400">
          <a:solidFill>
            <a:schemeClr val="tx1"/>
          </a:solidFill>
          <a:latin typeface="+mn-lt"/>
          <a:ea typeface="+mn-ea"/>
          <a:cs typeface="+mn-cs"/>
          <a:sym typeface="Helvetica Neue"/>
        </a:defRPr>
      </a:lvl1pPr>
      <a:lvl2pPr indent="228600" algn="r" defTabSz="584200">
        <a:defRPr sz="1400">
          <a:solidFill>
            <a:schemeClr val="tx1"/>
          </a:solidFill>
          <a:latin typeface="+mn-lt"/>
          <a:ea typeface="+mn-ea"/>
          <a:cs typeface="+mn-cs"/>
          <a:sym typeface="Helvetica Neue"/>
        </a:defRPr>
      </a:lvl2pPr>
      <a:lvl3pPr indent="457200" algn="r" defTabSz="584200">
        <a:defRPr sz="1400">
          <a:solidFill>
            <a:schemeClr val="tx1"/>
          </a:solidFill>
          <a:latin typeface="+mn-lt"/>
          <a:ea typeface="+mn-ea"/>
          <a:cs typeface="+mn-cs"/>
          <a:sym typeface="Helvetica Neue"/>
        </a:defRPr>
      </a:lvl3pPr>
      <a:lvl4pPr indent="685800" algn="r" defTabSz="584200">
        <a:defRPr sz="1400">
          <a:solidFill>
            <a:schemeClr val="tx1"/>
          </a:solidFill>
          <a:latin typeface="+mn-lt"/>
          <a:ea typeface="+mn-ea"/>
          <a:cs typeface="+mn-cs"/>
          <a:sym typeface="Helvetica Neue"/>
        </a:defRPr>
      </a:lvl4pPr>
      <a:lvl5pPr indent="914400" algn="r" defTabSz="584200">
        <a:defRPr sz="1400">
          <a:solidFill>
            <a:schemeClr val="tx1"/>
          </a:solidFill>
          <a:latin typeface="+mn-lt"/>
          <a:ea typeface="+mn-ea"/>
          <a:cs typeface="+mn-cs"/>
          <a:sym typeface="Helvetica Neue"/>
        </a:defRPr>
      </a:lvl5pPr>
      <a:lvl6pPr indent="1143000" algn="r" defTabSz="584200">
        <a:defRPr sz="1400">
          <a:solidFill>
            <a:schemeClr val="tx1"/>
          </a:solidFill>
          <a:latin typeface="+mn-lt"/>
          <a:ea typeface="+mn-ea"/>
          <a:cs typeface="+mn-cs"/>
          <a:sym typeface="Helvetica Neue"/>
        </a:defRPr>
      </a:lvl6pPr>
      <a:lvl7pPr indent="1371600" algn="r" defTabSz="584200">
        <a:defRPr sz="1400">
          <a:solidFill>
            <a:schemeClr val="tx1"/>
          </a:solidFill>
          <a:latin typeface="+mn-lt"/>
          <a:ea typeface="+mn-ea"/>
          <a:cs typeface="+mn-cs"/>
          <a:sym typeface="Helvetica Neue"/>
        </a:defRPr>
      </a:lvl7pPr>
      <a:lvl8pPr indent="1600200" algn="r" defTabSz="584200">
        <a:defRPr sz="1400">
          <a:solidFill>
            <a:schemeClr val="tx1"/>
          </a:solidFill>
          <a:latin typeface="+mn-lt"/>
          <a:ea typeface="+mn-ea"/>
          <a:cs typeface="+mn-cs"/>
          <a:sym typeface="Helvetica Neue"/>
        </a:defRPr>
      </a:lvl8pPr>
      <a:lvl9pPr indent="1828800" algn="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 name="flag.jpg"/>
          <p:cNvPicPr/>
          <p:nvPr/>
        </p:nvPicPr>
        <p:blipFill>
          <a:blip r:embed="rId2">
            <a:extLst/>
          </a:blip>
          <a:srcRect l="12572" t="0" r="12572" b="0"/>
          <a:stretch>
            <a:fillRect/>
          </a:stretch>
        </p:blipFill>
        <p:spPr>
          <a:xfrm>
            <a:off x="2269420" y="525526"/>
            <a:ext cx="7878084" cy="4600678"/>
          </a:xfrm>
          <a:prstGeom prst="rect">
            <a:avLst/>
          </a:prstGeom>
          <a:ln w="12700">
            <a:miter lim="400000"/>
          </a:ln>
        </p:spPr>
      </p:pic>
      <p:sp>
        <p:nvSpPr>
          <p:cNvPr id="41" name="Shape 41"/>
          <p:cNvSpPr/>
          <p:nvPr/>
        </p:nvSpPr>
        <p:spPr>
          <a:xfrm>
            <a:off x="325966" y="6666370"/>
            <a:ext cx="6661382" cy="133167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l" defTabSz="543305">
              <a:defRPr sz="1800"/>
            </a:pPr>
            <a:r>
              <a:rPr sz="2418">
                <a:latin typeface="Helvetica Neue"/>
                <a:ea typeface="Helvetica Neue"/>
                <a:cs typeface="Helvetica Neue"/>
                <a:sym typeface="Helvetica Neue"/>
              </a:rPr>
              <a:t>Syed Ishtiaque Ahmed (Cornell University, USA)</a:t>
            </a:r>
            <a:endParaRPr sz="2418">
              <a:latin typeface="Helvetica Neue"/>
              <a:ea typeface="Helvetica Neue"/>
              <a:cs typeface="Helvetica Neue"/>
              <a:sym typeface="Helvetica Neue"/>
            </a:endParaRPr>
          </a:p>
          <a:p>
            <a:pPr lvl="0" algn="l" defTabSz="543305">
              <a:defRPr sz="1800"/>
            </a:pPr>
            <a:r>
              <a:rPr sz="2418">
                <a:latin typeface="Helvetica Neue"/>
                <a:ea typeface="Helvetica Neue"/>
                <a:cs typeface="Helvetica Neue"/>
                <a:sym typeface="Helvetica Neue"/>
              </a:rPr>
              <a:t>Steven J. Jackson (Cornell University, USA)</a:t>
            </a:r>
            <a:endParaRPr sz="2418">
              <a:latin typeface="Helvetica Neue"/>
              <a:ea typeface="Helvetica Neue"/>
              <a:cs typeface="Helvetica Neue"/>
              <a:sym typeface="Helvetica Neue"/>
            </a:endParaRPr>
          </a:p>
        </p:txBody>
      </p:sp>
      <p:sp>
        <p:nvSpPr>
          <p:cNvPr id="42" name="Shape 42"/>
          <p:cNvSpPr/>
          <p:nvPr/>
        </p:nvSpPr>
        <p:spPr>
          <a:xfrm>
            <a:off x="375648" y="7919436"/>
            <a:ext cx="5141550" cy="48400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l" defTabSz="572516">
              <a:defRPr sz="2548">
                <a:latin typeface="Helvetica Neue"/>
                <a:ea typeface="Helvetica Neue"/>
                <a:cs typeface="Helvetica Neue"/>
                <a:sym typeface="Helvetica Neue"/>
              </a:defRPr>
            </a:lvl1pPr>
          </a:lstStyle>
          <a:p>
            <a:pPr lvl="0">
              <a:defRPr sz="1800"/>
            </a:pPr>
            <a:r>
              <a:rPr sz="2548"/>
              <a:t>Nova Ahmed (NSU, Bangladesh)</a:t>
            </a:r>
          </a:p>
        </p:txBody>
      </p:sp>
      <p:sp>
        <p:nvSpPr>
          <p:cNvPr id="43" name="Shape 43"/>
          <p:cNvSpPr/>
          <p:nvPr/>
        </p:nvSpPr>
        <p:spPr>
          <a:xfrm>
            <a:off x="310048" y="5432745"/>
            <a:ext cx="12384704" cy="101164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r">
              <a:defRPr sz="1800"/>
            </a:pPr>
            <a:r>
              <a:rPr b="1" i="1" sz="2700">
                <a:latin typeface="Helvetica Neue"/>
                <a:ea typeface="Helvetica Neue"/>
                <a:cs typeface="Helvetica Neue"/>
                <a:sym typeface="Helvetica Neue"/>
              </a:rPr>
              <a:t>Protibadi</a:t>
            </a:r>
            <a:r>
              <a:rPr b="1" sz="2700">
                <a:latin typeface="Helvetica Neue"/>
                <a:ea typeface="Helvetica Neue"/>
                <a:cs typeface="Helvetica Neue"/>
                <a:sym typeface="Helvetica Neue"/>
              </a:rPr>
              <a:t>: A Platform for Fighting Sexual Harassment in Urban Bangladesh</a:t>
            </a:r>
          </a:p>
        </p:txBody>
      </p:sp>
      <p:sp>
        <p:nvSpPr>
          <p:cNvPr id="44" name="Shape 44"/>
          <p:cNvSpPr/>
          <p:nvPr/>
        </p:nvSpPr>
        <p:spPr>
          <a:xfrm>
            <a:off x="7077505" y="6593192"/>
            <a:ext cx="5803653" cy="222209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l" defTabSz="502412">
              <a:defRPr sz="1800"/>
            </a:pPr>
            <a:r>
              <a:rPr sz="2236">
                <a:latin typeface="Helvetica Neue"/>
                <a:ea typeface="Helvetica Neue"/>
                <a:cs typeface="Helvetica Neue"/>
                <a:sym typeface="Helvetica Neue"/>
              </a:rPr>
              <a:t>Hasan Shahid Ferdous (BUET, Bangladesh)</a:t>
            </a:r>
            <a:endParaRPr sz="2236">
              <a:latin typeface="Helvetica Neue"/>
              <a:ea typeface="Helvetica Neue"/>
              <a:cs typeface="Helvetica Neue"/>
              <a:sym typeface="Helvetica Neue"/>
            </a:endParaRPr>
          </a:p>
          <a:p>
            <a:pPr lvl="0" algn="l" defTabSz="502412">
              <a:defRPr sz="1800"/>
            </a:pPr>
            <a:r>
              <a:rPr sz="2236">
                <a:latin typeface="Helvetica Neue"/>
                <a:ea typeface="Helvetica Neue"/>
                <a:cs typeface="Helvetica Neue"/>
                <a:sym typeface="Helvetica Neue"/>
              </a:rPr>
              <a:t>Md. Rashidujjaman Rifat (BUET, Bangladesh)</a:t>
            </a:r>
            <a:endParaRPr sz="2236">
              <a:latin typeface="Helvetica Neue"/>
              <a:ea typeface="Helvetica Neue"/>
              <a:cs typeface="Helvetica Neue"/>
              <a:sym typeface="Helvetica Neue"/>
            </a:endParaRPr>
          </a:p>
          <a:p>
            <a:pPr lvl="0" algn="l" defTabSz="502412">
              <a:defRPr sz="1800"/>
            </a:pPr>
            <a:r>
              <a:rPr sz="2236">
                <a:latin typeface="Helvetica Neue"/>
                <a:ea typeface="Helvetica Neue"/>
                <a:cs typeface="Helvetica Neue"/>
                <a:sym typeface="Helvetica Neue"/>
              </a:rPr>
              <a:t>ASM Rizvi (BUET, Bangladesh)</a:t>
            </a:r>
            <a:endParaRPr sz="2236">
              <a:latin typeface="Helvetica Neue"/>
              <a:ea typeface="Helvetica Neue"/>
              <a:cs typeface="Helvetica Neue"/>
              <a:sym typeface="Helvetica Neue"/>
            </a:endParaRPr>
          </a:p>
          <a:p>
            <a:pPr lvl="0" algn="l" defTabSz="502412">
              <a:defRPr sz="1800"/>
            </a:pPr>
            <a:r>
              <a:rPr sz="2236">
                <a:latin typeface="Helvetica Neue"/>
                <a:ea typeface="Helvetica Neue"/>
                <a:cs typeface="Helvetica Neue"/>
                <a:sym typeface="Helvetica Neue"/>
              </a:rPr>
              <a:t>Shamir Ahmed (BUET, Bangladesh)</a:t>
            </a:r>
            <a:endParaRPr sz="2236">
              <a:latin typeface="Helvetica Neue"/>
              <a:ea typeface="Helvetica Neue"/>
              <a:cs typeface="Helvetica Neue"/>
              <a:sym typeface="Helvetica Neue"/>
            </a:endParaRPr>
          </a:p>
          <a:p>
            <a:pPr lvl="0" algn="l" defTabSz="502412">
              <a:defRPr sz="1800"/>
            </a:pPr>
            <a:r>
              <a:rPr sz="2236">
                <a:latin typeface="Helvetica Neue"/>
                <a:ea typeface="Helvetica Neue"/>
                <a:cs typeface="Helvetica Neue"/>
                <a:sym typeface="Helvetica Neue"/>
              </a:rPr>
              <a:t>Rifat Sabbir Mansur (BUET, Bangladesh)</a:t>
            </a:r>
          </a:p>
        </p:txBody>
      </p:sp>
      <p:sp>
        <p:nvSpPr>
          <p:cNvPr id="45" name="Shape 45"/>
          <p:cNvSpPr/>
          <p:nvPr/>
        </p:nvSpPr>
        <p:spPr>
          <a:xfrm>
            <a:off x="10171582" y="9401103"/>
            <a:ext cx="2848075" cy="48400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l">
              <a:defRPr i="1" sz="1800">
                <a:latin typeface="Helvetica Neue"/>
                <a:ea typeface="Helvetica Neue"/>
                <a:cs typeface="Helvetica Neue"/>
                <a:sym typeface="Helvetica Neue"/>
              </a:defRPr>
            </a:lvl1pPr>
          </a:lstStyle>
          <a:p>
            <a:pPr lvl="0">
              <a:defRPr i="0"/>
            </a:pPr>
            <a:r>
              <a:rPr i="1"/>
              <a:t>Photo collected from Flickr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p>
            <a:pPr lvl="0">
              <a:defRPr sz="1800"/>
            </a:pPr>
            <a:r>
              <a:rPr sz="4200"/>
              <a:t>One-on-one Interviews (cont’d)</a:t>
            </a:r>
          </a:p>
        </p:txBody>
      </p:sp>
      <p:sp>
        <p:nvSpPr>
          <p:cNvPr id="81" name="Shape 81"/>
          <p:cNvSpPr/>
          <p:nvPr>
            <p:ph type="body" idx="1"/>
          </p:nvPr>
        </p:nvSpPr>
        <p:spPr>
          <a:prstGeom prst="rect">
            <a:avLst/>
          </a:prstGeom>
        </p:spPr>
        <p:txBody>
          <a:bodyPr/>
          <a:lstStyle/>
          <a:p>
            <a:pPr lvl="0" marL="434340" indent="-434340" defTabSz="554990">
              <a:spcBef>
                <a:spcPts val="3900"/>
              </a:spcBef>
              <a:defRPr sz="1800">
                <a:solidFill>
                  <a:srgbClr val="000000"/>
                </a:solidFill>
              </a:defRPr>
            </a:pPr>
            <a:r>
              <a:rPr sz="3420"/>
              <a:t>A faculty member at one university was harassed herself on the basis of her participation in the study. </a:t>
            </a:r>
            <a:endParaRPr sz="3420"/>
          </a:p>
          <a:p>
            <a:pPr lvl="0" marL="434340" indent="-434340" defTabSz="554990">
              <a:spcBef>
                <a:spcPts val="3900"/>
              </a:spcBef>
              <a:defRPr sz="1800">
                <a:solidFill>
                  <a:srgbClr val="000000"/>
                </a:solidFill>
              </a:defRPr>
            </a:pPr>
            <a:r>
              <a:rPr sz="3420"/>
              <a:t>The faculty member was ridiculed by a number of office assistants while posting the flyers. </a:t>
            </a:r>
            <a:endParaRPr sz="3420"/>
          </a:p>
          <a:p>
            <a:pPr lvl="0" marL="434340" indent="-434340" defTabSz="554990">
              <a:spcBef>
                <a:spcPts val="3900"/>
              </a:spcBef>
              <a:defRPr sz="1800">
                <a:solidFill>
                  <a:srgbClr val="000000"/>
                </a:solidFill>
              </a:defRPr>
            </a:pPr>
            <a:r>
              <a:rPr sz="3420"/>
              <a:t>She also received emails from unknown people who told her to advise the female students to cover themselves according to the rules of Islam in order to avoid sexual harassment. </a:t>
            </a:r>
            <a:endParaRPr sz="3420"/>
          </a:p>
          <a:p>
            <a:pPr lvl="0" marL="434340" indent="-434340" defTabSz="554990">
              <a:spcBef>
                <a:spcPts val="3900"/>
              </a:spcBef>
              <a:defRPr sz="1800">
                <a:solidFill>
                  <a:srgbClr val="000000"/>
                </a:solidFill>
              </a:defRPr>
            </a:pPr>
            <a:r>
              <a:rPr sz="3420"/>
              <a:t>At that point, the interviewer felt unsafe and the study at that university was suspended.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prstGeom prst="rect">
            <a:avLst/>
          </a:prstGeom>
        </p:spPr>
        <p:txBody>
          <a:bodyPr/>
          <a:lstStyle/>
          <a:p>
            <a:pPr lvl="0">
              <a:defRPr sz="1800"/>
            </a:pPr>
            <a:r>
              <a:rPr sz="4200"/>
              <a:t>One-on-one Interviews (cont’d)</a:t>
            </a:r>
          </a:p>
        </p:txBody>
      </p:sp>
      <p:sp>
        <p:nvSpPr>
          <p:cNvPr id="84" name="Shape 84"/>
          <p:cNvSpPr/>
          <p:nvPr>
            <p:ph type="body" idx="1"/>
          </p:nvPr>
        </p:nvSpPr>
        <p:spPr>
          <a:xfrm>
            <a:off x="571500" y="2222500"/>
            <a:ext cx="6015170" cy="7480830"/>
          </a:xfrm>
          <a:prstGeom prst="rect">
            <a:avLst/>
          </a:prstGeom>
        </p:spPr>
        <p:txBody>
          <a:bodyPr/>
          <a:lstStyle/>
          <a:p>
            <a:pPr lvl="0" marL="384047" indent="-384047" defTabSz="490727">
              <a:spcBef>
                <a:spcPts val="3500"/>
              </a:spcBef>
              <a:defRPr sz="1800">
                <a:solidFill>
                  <a:srgbClr val="000000"/>
                </a:solidFill>
              </a:defRPr>
            </a:pPr>
            <a:r>
              <a:rPr sz="3024"/>
              <a:t>After 1 year of advertisement, only 11 women completed in the interviews. ( 9 opted to talk to the faculty member of their own universities, while 2 opted to talk a faculty member from other university)</a:t>
            </a:r>
            <a:endParaRPr sz="3024"/>
          </a:p>
          <a:p>
            <a:pPr lvl="0" marL="384047" indent="-384047" defTabSz="490727">
              <a:spcBef>
                <a:spcPts val="3500"/>
              </a:spcBef>
              <a:defRPr sz="1800">
                <a:solidFill>
                  <a:srgbClr val="000000"/>
                </a:solidFill>
              </a:defRPr>
            </a:pPr>
            <a:r>
              <a:rPr sz="3024"/>
              <a:t>The participants shared stories of harassment that they had either experienced themselves or had directly witnessed.</a:t>
            </a:r>
            <a:endParaRPr sz="3024"/>
          </a:p>
          <a:p>
            <a:pPr lvl="0" marL="384047" indent="-384047" defTabSz="490727">
              <a:spcBef>
                <a:spcPts val="3500"/>
              </a:spcBef>
              <a:defRPr sz="1800">
                <a:solidFill>
                  <a:srgbClr val="000000"/>
                </a:solidFill>
              </a:defRPr>
            </a:pPr>
            <a:r>
              <a:rPr sz="3024"/>
              <a:t>All of the participants reported feeling better after having shared their experiences with others</a:t>
            </a:r>
          </a:p>
        </p:txBody>
      </p:sp>
      <p:sp>
        <p:nvSpPr>
          <p:cNvPr id="85" name="Shape 85"/>
          <p:cNvSpPr/>
          <p:nvPr/>
        </p:nvSpPr>
        <p:spPr>
          <a:xfrm>
            <a:off x="6642100" y="2222500"/>
            <a:ext cx="6015170" cy="748083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66674">
              <a:spcBef>
                <a:spcPts val="4000"/>
              </a:spcBef>
              <a:buFont typeface="Helvetica Neue"/>
              <a:defRPr sz="1800"/>
            </a:pPr>
            <a:r>
              <a:rPr i="1" sz="3492">
                <a:solidFill>
                  <a:srgbClr val="3543DC"/>
                </a:solidFill>
                <a:latin typeface="Georgia"/>
                <a:ea typeface="Georgia"/>
                <a:cs typeface="Georgia"/>
                <a:sym typeface="Georgia"/>
              </a:rPr>
              <a:t>“I shared these stories with my family only a long time after the incident. After one and half year ... I could not share that much with friends either because I was not sure how they would think about me after hearing these ... But finally I had to share these with one of my friends, because I wanted to live my life.” </a:t>
            </a:r>
            <a:endParaRPr i="1" sz="3492">
              <a:solidFill>
                <a:srgbClr val="3543DC"/>
              </a:solidFill>
              <a:latin typeface="Georgia"/>
              <a:ea typeface="Georgia"/>
              <a:cs typeface="Georgia"/>
              <a:sym typeface="Georgia"/>
            </a:endParaRPr>
          </a:p>
          <a:p>
            <a:pPr lvl="0" defTabSz="566674">
              <a:spcBef>
                <a:spcPts val="4000"/>
              </a:spcBef>
              <a:buFont typeface="Helvetica Neue"/>
              <a:defRPr sz="1800"/>
            </a:pPr>
            <a:r>
              <a:rPr i="1" sz="3492">
                <a:solidFill>
                  <a:srgbClr val="3543DC"/>
                </a:solidFill>
                <a:latin typeface="Georgia"/>
                <a:ea typeface="Georgia"/>
                <a:cs typeface="Georgia"/>
                <a:sym typeface="Georgia"/>
              </a:rPr>
              <a:t>-An i</a:t>
            </a:r>
            <a:r>
              <a:rPr i="1" sz="3007">
                <a:solidFill>
                  <a:srgbClr val="3543DC"/>
                </a:solidFill>
                <a:latin typeface="Georgia"/>
                <a:ea typeface="Georgia"/>
                <a:cs typeface="Georgia"/>
                <a:sym typeface="Georgia"/>
              </a:rPr>
              <a:t>nterview participant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pPr>
            <a:r>
              <a:rPr sz="4200"/>
              <a:t>Key Lessons Learnt from the Fieldwork</a:t>
            </a:r>
          </a:p>
        </p:txBody>
      </p:sp>
      <p:sp>
        <p:nvSpPr>
          <p:cNvPr id="88" name="Shape 88"/>
          <p:cNvSpPr/>
          <p:nvPr>
            <p:ph type="body" idx="1"/>
          </p:nvPr>
        </p:nvSpPr>
        <p:spPr>
          <a:prstGeom prst="rect">
            <a:avLst/>
          </a:prstGeom>
        </p:spPr>
        <p:txBody>
          <a:bodyPr/>
          <a:lstStyle/>
          <a:p>
            <a:pPr lvl="0">
              <a:defRPr sz="1800">
                <a:solidFill>
                  <a:srgbClr val="000000"/>
                </a:solidFill>
              </a:defRPr>
            </a:pPr>
            <a:r>
              <a:rPr sz="3600">
                <a:solidFill>
                  <a:srgbClr val="747474"/>
                </a:solidFill>
              </a:rPr>
              <a:t>Sexual Harassment is highly prevalent in Dhaka.</a:t>
            </a:r>
            <a:endParaRPr sz="3600">
              <a:solidFill>
                <a:srgbClr val="747474"/>
              </a:solidFill>
            </a:endParaRPr>
          </a:p>
          <a:p>
            <a:pPr lvl="0">
              <a:defRPr sz="1800">
                <a:solidFill>
                  <a:srgbClr val="000000"/>
                </a:solidFill>
              </a:defRPr>
            </a:pPr>
            <a:r>
              <a:rPr sz="3600">
                <a:solidFill>
                  <a:srgbClr val="747474"/>
                </a:solidFill>
              </a:rPr>
              <a:t>Women hold frustration and agonies against sexual harassment.</a:t>
            </a:r>
            <a:endParaRPr sz="3600">
              <a:solidFill>
                <a:srgbClr val="747474"/>
              </a:solidFill>
            </a:endParaRPr>
          </a:p>
          <a:p>
            <a:pPr lvl="0">
              <a:defRPr sz="1800">
                <a:solidFill>
                  <a:srgbClr val="000000"/>
                </a:solidFill>
              </a:defRPr>
            </a:pPr>
            <a:r>
              <a:rPr sz="3600">
                <a:solidFill>
                  <a:srgbClr val="747474"/>
                </a:solidFill>
              </a:rPr>
              <a:t>However, not many of them are willing to talk about sexual harassment.</a:t>
            </a:r>
            <a:endParaRPr sz="3600">
              <a:solidFill>
                <a:srgbClr val="747474"/>
              </a:solidFill>
            </a:endParaRPr>
          </a:p>
          <a:p>
            <a:pPr lvl="0">
              <a:defRPr sz="1800">
                <a:solidFill>
                  <a:srgbClr val="000000"/>
                </a:solidFill>
              </a:defRPr>
            </a:pPr>
            <a:r>
              <a:rPr sz="3600">
                <a:solidFill>
                  <a:srgbClr val="747474"/>
                </a:solidFill>
              </a:rPr>
              <a:t>Also, it is not always safe even for the female interviewers to conduct interviews.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pPr>
            <a:r>
              <a:rPr sz="4200"/>
              <a:t>Identified Functions</a:t>
            </a:r>
          </a:p>
        </p:txBody>
      </p:sp>
      <p:sp>
        <p:nvSpPr>
          <p:cNvPr id="91" name="Shape 91"/>
          <p:cNvSpPr/>
          <p:nvPr>
            <p:ph type="body" idx="1"/>
          </p:nvPr>
        </p:nvSpPr>
        <p:spPr>
          <a:xfrm>
            <a:off x="571500" y="2222500"/>
            <a:ext cx="5358871" cy="6667500"/>
          </a:xfrm>
          <a:prstGeom prst="rect">
            <a:avLst/>
          </a:prstGeom>
        </p:spPr>
        <p:txBody>
          <a:bodyPr/>
          <a:lstStyle/>
          <a:p>
            <a:pPr lvl="0">
              <a:defRPr sz="1800">
                <a:solidFill>
                  <a:srgbClr val="000000"/>
                </a:solidFill>
              </a:defRPr>
            </a:pPr>
            <a:r>
              <a:rPr sz="3600" u="sng"/>
              <a:t>Help on the Spot</a:t>
            </a:r>
            <a:r>
              <a:rPr sz="3600"/>
              <a:t>:</a:t>
            </a:r>
            <a:endParaRPr sz="3600"/>
          </a:p>
          <a:p>
            <a:pPr lvl="1">
              <a:defRPr sz="1800">
                <a:solidFill>
                  <a:srgbClr val="000000"/>
                </a:solidFill>
              </a:defRPr>
            </a:pPr>
            <a:r>
              <a:rPr sz="3600"/>
              <a:t>Most of the participants wanted help on the spot.</a:t>
            </a:r>
            <a:endParaRPr sz="3600"/>
          </a:p>
          <a:p>
            <a:pPr lvl="1">
              <a:defRPr sz="1800">
                <a:solidFill>
                  <a:srgbClr val="000000"/>
                </a:solidFill>
              </a:defRPr>
            </a:pPr>
            <a:r>
              <a:rPr sz="3600"/>
              <a:t>However, couple of them thought otherwise.</a:t>
            </a:r>
            <a:endParaRPr sz="3600"/>
          </a:p>
        </p:txBody>
      </p:sp>
      <p:sp>
        <p:nvSpPr>
          <p:cNvPr id="92" name="Shape 92"/>
          <p:cNvSpPr/>
          <p:nvPr/>
        </p:nvSpPr>
        <p:spPr>
          <a:xfrm>
            <a:off x="7167562" y="2222500"/>
            <a:ext cx="4995202" cy="666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54990">
              <a:spcBef>
                <a:spcPts val="3900"/>
              </a:spcBef>
              <a:defRPr sz="1800"/>
            </a:pPr>
            <a:r>
              <a:rPr i="1" sz="3420">
                <a:solidFill>
                  <a:srgbClr val="1933D4"/>
                </a:solidFill>
                <a:latin typeface="Georgia"/>
                <a:ea typeface="Georgia"/>
                <a:cs typeface="Georgia"/>
                <a:sym typeface="Georgia"/>
              </a:rPr>
              <a:t>“If you call people, they will start making fun of it. They will start asking you questions like “How did that happen?”, “Where exactly did he touch?”, and so on ... it is even more embarrassing. It is like being harassed for the second time.”</a:t>
            </a:r>
            <a:endParaRPr i="1" sz="3420">
              <a:solidFill>
                <a:srgbClr val="1933D4"/>
              </a:solidFill>
              <a:latin typeface="Georgia"/>
              <a:ea typeface="Georgia"/>
              <a:cs typeface="Georgia"/>
              <a:sym typeface="Georgia"/>
            </a:endParaRPr>
          </a:p>
          <a:p>
            <a:pPr lvl="0" defTabSz="554990">
              <a:spcBef>
                <a:spcPts val="3900"/>
              </a:spcBef>
              <a:buFont typeface="Helvetica Neue"/>
              <a:defRPr sz="1800"/>
            </a:pPr>
            <a:r>
              <a:rPr i="1" sz="3420">
                <a:solidFill>
                  <a:srgbClr val="3543DC"/>
                </a:solidFill>
                <a:latin typeface="Georgia"/>
                <a:ea typeface="Georgia"/>
                <a:cs typeface="Georgia"/>
                <a:sym typeface="Georgia"/>
              </a:rPr>
              <a:t>-An i</a:t>
            </a:r>
            <a:r>
              <a:rPr i="1" sz="2945">
                <a:solidFill>
                  <a:srgbClr val="3543DC"/>
                </a:solidFill>
                <a:latin typeface="Georgia"/>
                <a:ea typeface="Georgia"/>
                <a:cs typeface="Georgia"/>
                <a:sym typeface="Georgia"/>
              </a:rPr>
              <a:t>nterview participant</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prstGeom prst="rect">
            <a:avLst/>
          </a:prstGeom>
        </p:spPr>
        <p:txBody>
          <a:bodyPr/>
          <a:lstStyle/>
          <a:p>
            <a:pPr lvl="0">
              <a:defRPr sz="1800"/>
            </a:pPr>
            <a:r>
              <a:rPr sz="4200"/>
              <a:t>Identified Functions (cont’d)</a:t>
            </a:r>
          </a:p>
        </p:txBody>
      </p:sp>
      <p:sp>
        <p:nvSpPr>
          <p:cNvPr id="95" name="Shape 95"/>
          <p:cNvSpPr/>
          <p:nvPr>
            <p:ph type="body" idx="1"/>
          </p:nvPr>
        </p:nvSpPr>
        <p:spPr>
          <a:xfrm>
            <a:off x="571500" y="2222500"/>
            <a:ext cx="6155267" cy="6667500"/>
          </a:xfrm>
          <a:prstGeom prst="rect">
            <a:avLst/>
          </a:prstGeom>
        </p:spPr>
        <p:txBody>
          <a:bodyPr/>
          <a:lstStyle/>
          <a:p>
            <a:pPr lvl="0" marL="425195" indent="-425195" defTabSz="543305">
              <a:spcBef>
                <a:spcPts val="3900"/>
              </a:spcBef>
              <a:defRPr sz="1800">
                <a:solidFill>
                  <a:srgbClr val="000000"/>
                </a:solidFill>
              </a:defRPr>
            </a:pPr>
            <a:r>
              <a:rPr sz="3348" u="sng"/>
              <a:t>Reaching friends when needed</a:t>
            </a:r>
            <a:r>
              <a:rPr sz="3348"/>
              <a:t>:</a:t>
            </a:r>
            <a:endParaRPr sz="3348"/>
          </a:p>
          <a:p>
            <a:pPr lvl="1" marL="850391" indent="-425195" defTabSz="543305">
              <a:spcBef>
                <a:spcPts val="3900"/>
              </a:spcBef>
              <a:defRPr sz="1800">
                <a:solidFill>
                  <a:srgbClr val="000000"/>
                </a:solidFill>
              </a:defRPr>
            </a:pPr>
            <a:r>
              <a:rPr sz="3348"/>
              <a:t>All of the participants wanted to inform their friends whenever they were in trouble.</a:t>
            </a:r>
            <a:endParaRPr sz="3348"/>
          </a:p>
          <a:p>
            <a:pPr lvl="1" marL="850391" indent="-425195" defTabSz="543305">
              <a:spcBef>
                <a:spcPts val="3900"/>
              </a:spcBef>
              <a:defRPr sz="1800">
                <a:solidFill>
                  <a:srgbClr val="000000"/>
                </a:solidFill>
              </a:defRPr>
            </a:pPr>
            <a:r>
              <a:rPr sz="3348"/>
              <a:t>However, six of them did not want to inform their family members.</a:t>
            </a:r>
            <a:endParaRPr sz="3348"/>
          </a:p>
        </p:txBody>
      </p:sp>
      <p:sp>
        <p:nvSpPr>
          <p:cNvPr id="96" name="Shape 96"/>
          <p:cNvSpPr/>
          <p:nvPr/>
        </p:nvSpPr>
        <p:spPr>
          <a:xfrm>
            <a:off x="7557029" y="2222500"/>
            <a:ext cx="4995202" cy="666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54990">
              <a:spcBef>
                <a:spcPts val="3900"/>
              </a:spcBef>
              <a:defRPr sz="1800"/>
            </a:pPr>
            <a:r>
              <a:rPr i="1" sz="3420">
                <a:solidFill>
                  <a:srgbClr val="1433D5"/>
                </a:solidFill>
                <a:latin typeface="Georgia"/>
                <a:ea typeface="Georgia"/>
                <a:cs typeface="Georgia"/>
                <a:sym typeface="Georgia"/>
              </a:rPr>
              <a:t>“I do not want my mom to know where I am going all the time. I am a grown-up woman and I do not like my parents tracking me. I know I can face danger on the street, and I have my friends to help me. If needed, they can inform my family.”</a:t>
            </a:r>
            <a:endParaRPr i="1" sz="3420">
              <a:solidFill>
                <a:srgbClr val="1433D5"/>
              </a:solidFill>
              <a:latin typeface="Georgia"/>
              <a:ea typeface="Georgia"/>
              <a:cs typeface="Georgia"/>
              <a:sym typeface="Georgia"/>
            </a:endParaRPr>
          </a:p>
          <a:p>
            <a:pPr lvl="0" defTabSz="554990">
              <a:spcBef>
                <a:spcPts val="3900"/>
              </a:spcBef>
              <a:buFont typeface="Helvetica Neue"/>
              <a:defRPr sz="1800"/>
            </a:pPr>
            <a:r>
              <a:rPr i="1" sz="3420">
                <a:solidFill>
                  <a:srgbClr val="3543DC"/>
                </a:solidFill>
                <a:latin typeface="Georgia"/>
                <a:ea typeface="Georgia"/>
                <a:cs typeface="Georgia"/>
                <a:sym typeface="Georgia"/>
              </a:rPr>
              <a:t>-An i</a:t>
            </a:r>
            <a:r>
              <a:rPr i="1" sz="2945">
                <a:solidFill>
                  <a:srgbClr val="3543DC"/>
                </a:solidFill>
                <a:latin typeface="Georgia"/>
                <a:ea typeface="Georgia"/>
                <a:cs typeface="Georgia"/>
                <a:sym typeface="Georgia"/>
              </a:rPr>
              <a:t>nterview participant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a:defRPr sz="1800"/>
            </a:pPr>
            <a:r>
              <a:rPr sz="4200"/>
              <a:t>Identified Functions (cont’d)</a:t>
            </a:r>
          </a:p>
        </p:txBody>
      </p:sp>
      <p:sp>
        <p:nvSpPr>
          <p:cNvPr id="99" name="Shape 99"/>
          <p:cNvSpPr/>
          <p:nvPr>
            <p:ph type="body" idx="1"/>
          </p:nvPr>
        </p:nvSpPr>
        <p:spPr>
          <a:xfrm>
            <a:off x="571500" y="2222500"/>
            <a:ext cx="6155267" cy="6667500"/>
          </a:xfrm>
          <a:prstGeom prst="rect">
            <a:avLst/>
          </a:prstGeom>
        </p:spPr>
        <p:txBody>
          <a:bodyPr/>
          <a:lstStyle/>
          <a:p>
            <a:pPr lvl="0" marL="425195" indent="-425195" defTabSz="543305">
              <a:spcBef>
                <a:spcPts val="3900"/>
              </a:spcBef>
              <a:defRPr sz="1800">
                <a:solidFill>
                  <a:srgbClr val="000000"/>
                </a:solidFill>
              </a:defRPr>
            </a:pPr>
            <a:r>
              <a:rPr sz="3348" u="sng"/>
              <a:t>Sharing Experiences with Others</a:t>
            </a:r>
            <a:r>
              <a:rPr sz="3348"/>
              <a:t>:</a:t>
            </a:r>
            <a:endParaRPr sz="3348"/>
          </a:p>
          <a:p>
            <a:pPr lvl="1" marL="850391" indent="-425195" defTabSz="543305">
              <a:spcBef>
                <a:spcPts val="3900"/>
              </a:spcBef>
              <a:defRPr sz="1800">
                <a:solidFill>
                  <a:srgbClr val="000000"/>
                </a:solidFill>
              </a:defRPr>
            </a:pPr>
            <a:r>
              <a:rPr sz="3348"/>
              <a:t>All of the participants wanted said that they felt well after sharing their experiences.</a:t>
            </a:r>
            <a:endParaRPr sz="3348"/>
          </a:p>
          <a:p>
            <a:pPr lvl="1" marL="850391" indent="-425195" defTabSz="543305">
              <a:spcBef>
                <a:spcPts val="3900"/>
              </a:spcBef>
              <a:defRPr sz="1800">
                <a:solidFill>
                  <a:srgbClr val="000000"/>
                </a:solidFill>
              </a:defRPr>
            </a:pPr>
            <a:r>
              <a:rPr sz="3348"/>
              <a:t>By sharing experiences other women could learn about the incidents.</a:t>
            </a:r>
            <a:endParaRPr sz="3348"/>
          </a:p>
        </p:txBody>
      </p:sp>
      <p:sp>
        <p:nvSpPr>
          <p:cNvPr id="100" name="Shape 100"/>
          <p:cNvSpPr/>
          <p:nvPr/>
        </p:nvSpPr>
        <p:spPr>
          <a:xfrm>
            <a:off x="7557029" y="2222500"/>
            <a:ext cx="5047987" cy="721161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19937">
              <a:spcBef>
                <a:spcPts val="3700"/>
              </a:spcBef>
              <a:defRPr sz="1800"/>
            </a:pPr>
            <a:r>
              <a:rPr i="1" sz="3204">
                <a:solidFill>
                  <a:srgbClr val="1433D5"/>
                </a:solidFill>
                <a:latin typeface="Georgia"/>
                <a:ea typeface="Georgia"/>
                <a:cs typeface="Georgia"/>
                <a:sym typeface="Georgia"/>
              </a:rPr>
              <a:t>“I would definitely say that all women should know about these incidents. They would understand that being harassed is not their fault, but it is a crime and the perpetrators should be punished. In our country the victims hide themselves from the society while the perpetrators move around proudly in the broad daylight.”</a:t>
            </a:r>
            <a:endParaRPr i="1" sz="3204">
              <a:solidFill>
                <a:srgbClr val="1433D5"/>
              </a:solidFill>
              <a:latin typeface="Georgia"/>
              <a:ea typeface="Georgia"/>
              <a:cs typeface="Georgia"/>
              <a:sym typeface="Georgia"/>
            </a:endParaRPr>
          </a:p>
          <a:p>
            <a:pPr lvl="0" defTabSz="519937">
              <a:spcBef>
                <a:spcPts val="3700"/>
              </a:spcBef>
              <a:buFont typeface="Helvetica Neue"/>
              <a:defRPr sz="1800"/>
            </a:pPr>
            <a:r>
              <a:rPr i="1" sz="3204">
                <a:solidFill>
                  <a:srgbClr val="3543DC"/>
                </a:solidFill>
                <a:latin typeface="Georgia"/>
                <a:ea typeface="Georgia"/>
                <a:cs typeface="Georgia"/>
                <a:sym typeface="Georgia"/>
              </a:rPr>
              <a:t>-An i</a:t>
            </a:r>
            <a:r>
              <a:rPr i="1" sz="2759">
                <a:solidFill>
                  <a:srgbClr val="3543DC"/>
                </a:solidFill>
                <a:latin typeface="Georgia"/>
                <a:ea typeface="Georgia"/>
                <a:cs typeface="Georgia"/>
                <a:sym typeface="Georgia"/>
              </a:rPr>
              <a:t>nterview participant</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lvl="0">
              <a:defRPr sz="1800"/>
            </a:pPr>
            <a:r>
              <a:rPr i="1" sz="4200"/>
              <a:t>Protibadi</a:t>
            </a:r>
            <a:r>
              <a:rPr sz="4200"/>
              <a:t> website</a:t>
            </a:r>
          </a:p>
        </p:txBody>
      </p:sp>
      <p:sp>
        <p:nvSpPr>
          <p:cNvPr id="103" name="Shape 103"/>
          <p:cNvSpPr/>
          <p:nvPr>
            <p:ph type="body" idx="1"/>
          </p:nvPr>
        </p:nvSpPr>
        <p:spPr>
          <a:xfrm>
            <a:off x="2603500" y="8369300"/>
            <a:ext cx="2574595" cy="644261"/>
          </a:xfrm>
          <a:prstGeom prst="rect">
            <a:avLst/>
          </a:prstGeom>
        </p:spPr>
        <p:txBody>
          <a:bodyPr/>
          <a:lstStyle/>
          <a:p>
            <a:pPr lvl="0" marL="0" indent="0" defTabSz="414781">
              <a:spcBef>
                <a:spcPts val="2900"/>
              </a:spcBef>
              <a:buSzTx/>
              <a:buFontTx/>
              <a:buNone/>
              <a:defRPr sz="1800">
                <a:solidFill>
                  <a:srgbClr val="000000"/>
                </a:solidFill>
              </a:defRPr>
            </a:pPr>
            <a:r>
              <a:rPr i="1" sz="2556">
                <a:solidFill>
                  <a:srgbClr val="747474"/>
                </a:solidFill>
              </a:rPr>
              <a:t>Protibadi</a:t>
            </a:r>
            <a:r>
              <a:rPr sz="2556">
                <a:solidFill>
                  <a:srgbClr val="747474"/>
                </a:solidFill>
              </a:rPr>
              <a:t> Website</a:t>
            </a:r>
          </a:p>
        </p:txBody>
      </p:sp>
      <p:pic>
        <p:nvPicPr>
          <p:cNvPr id="104" name="web_1.png"/>
          <p:cNvPicPr/>
          <p:nvPr/>
        </p:nvPicPr>
        <p:blipFill>
          <a:blip r:embed="rId2">
            <a:extLst/>
          </a:blip>
          <a:stretch>
            <a:fillRect/>
          </a:stretch>
        </p:blipFill>
        <p:spPr>
          <a:xfrm>
            <a:off x="1089661" y="2487322"/>
            <a:ext cx="6256375" cy="5472197"/>
          </a:xfrm>
          <a:prstGeom prst="rect">
            <a:avLst/>
          </a:prstGeom>
          <a:ln w="12700">
            <a:miter lim="400000"/>
          </a:ln>
        </p:spPr>
      </p:pic>
      <p:sp>
        <p:nvSpPr>
          <p:cNvPr id="105" name="Shape 105"/>
          <p:cNvSpPr/>
          <p:nvPr/>
        </p:nvSpPr>
        <p:spPr>
          <a:xfrm>
            <a:off x="7929562" y="3398619"/>
            <a:ext cx="4462728" cy="432796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lgn="l">
              <a:spcBef>
                <a:spcPts val="4200"/>
              </a:spcBef>
              <a:buSzPct val="75000"/>
              <a:buFont typeface="Helvetica Neue"/>
              <a:buChar char="•"/>
              <a:defRPr sz="1800"/>
            </a:pPr>
            <a:r>
              <a:rPr sz="3600">
                <a:latin typeface="Georgia"/>
                <a:ea typeface="Georgia"/>
                <a:cs typeface="Georgia"/>
                <a:sym typeface="Georgia"/>
              </a:rPr>
              <a:t>Visualization of the crimes on the map</a:t>
            </a:r>
            <a:endParaRPr sz="3600">
              <a:latin typeface="Georgia"/>
              <a:ea typeface="Georgia"/>
              <a:cs typeface="Georgia"/>
              <a:sym typeface="Georgia"/>
            </a:endParaRPr>
          </a:p>
          <a:p>
            <a:pPr lvl="0" marL="457200" indent="-457200" algn="l">
              <a:spcBef>
                <a:spcPts val="4200"/>
              </a:spcBef>
              <a:buSzPct val="75000"/>
              <a:buFont typeface="Helvetica Neue"/>
              <a:buChar char="•"/>
              <a:defRPr sz="1800"/>
            </a:pPr>
            <a:r>
              <a:rPr sz="3600">
                <a:latin typeface="Georgia"/>
                <a:ea typeface="Georgia"/>
                <a:cs typeface="Georgia"/>
                <a:sym typeface="Georgia"/>
              </a:rPr>
              <a:t>Online Reporting</a:t>
            </a:r>
            <a:endParaRPr sz="3600">
              <a:latin typeface="Georgia"/>
              <a:ea typeface="Georgia"/>
              <a:cs typeface="Georgia"/>
              <a:sym typeface="Georgia"/>
            </a:endParaRPr>
          </a:p>
          <a:p>
            <a:pPr lvl="0" marL="457200" indent="-457200" algn="l">
              <a:spcBef>
                <a:spcPts val="4200"/>
              </a:spcBef>
              <a:buSzPct val="75000"/>
              <a:buFont typeface="Helvetica Neue"/>
              <a:buChar char="•"/>
              <a:defRPr sz="1800"/>
            </a:pPr>
            <a:r>
              <a:rPr sz="3600">
                <a:latin typeface="Georgia"/>
                <a:ea typeface="Georgia"/>
                <a:cs typeface="Georgia"/>
                <a:sym typeface="Georgia"/>
              </a:rPr>
              <a:t>Blogs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pPr>
            <a:r>
              <a:rPr i="1" sz="4200"/>
              <a:t>Protibadi</a:t>
            </a:r>
            <a:r>
              <a:rPr sz="4200"/>
              <a:t> mobile phone app</a:t>
            </a:r>
          </a:p>
        </p:txBody>
      </p:sp>
      <p:sp>
        <p:nvSpPr>
          <p:cNvPr id="108" name="Shape 108"/>
          <p:cNvSpPr/>
          <p:nvPr>
            <p:ph type="body" idx="1"/>
          </p:nvPr>
        </p:nvSpPr>
        <p:spPr>
          <a:xfrm>
            <a:off x="1401233" y="8121521"/>
            <a:ext cx="3263900" cy="675548"/>
          </a:xfrm>
          <a:prstGeom prst="rect">
            <a:avLst/>
          </a:prstGeom>
        </p:spPr>
        <p:txBody>
          <a:bodyPr/>
          <a:lstStyle/>
          <a:p>
            <a:pPr lvl="0" marL="0" indent="0" defTabSz="449833">
              <a:spcBef>
                <a:spcPts val="3200"/>
              </a:spcBef>
              <a:buSzTx/>
              <a:buFontTx/>
              <a:buNone/>
              <a:defRPr sz="1800">
                <a:solidFill>
                  <a:srgbClr val="000000"/>
                </a:solidFill>
              </a:defRPr>
            </a:pPr>
            <a:r>
              <a:rPr i="1" sz="2772">
                <a:solidFill>
                  <a:srgbClr val="747474"/>
                </a:solidFill>
              </a:rPr>
              <a:t>Protibadi</a:t>
            </a:r>
            <a:r>
              <a:rPr sz="2772">
                <a:solidFill>
                  <a:srgbClr val="747474"/>
                </a:solidFill>
              </a:rPr>
              <a:t> mobile app</a:t>
            </a:r>
          </a:p>
        </p:txBody>
      </p:sp>
      <p:sp>
        <p:nvSpPr>
          <p:cNvPr id="109" name="Shape 109"/>
          <p:cNvSpPr/>
          <p:nvPr/>
        </p:nvSpPr>
        <p:spPr>
          <a:xfrm>
            <a:off x="7506229" y="3136483"/>
            <a:ext cx="3263900" cy="534597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lgn="l">
              <a:spcBef>
                <a:spcPts val="4200"/>
              </a:spcBef>
              <a:buSzPct val="75000"/>
              <a:buFont typeface="Helvetica Neue"/>
              <a:buChar char="•"/>
              <a:defRPr sz="1800"/>
            </a:pPr>
            <a:r>
              <a:rPr sz="3600">
                <a:latin typeface="Georgia"/>
                <a:ea typeface="Georgia"/>
                <a:cs typeface="Georgia"/>
                <a:sym typeface="Georgia"/>
              </a:rPr>
              <a:t>Emergency Help at at the spot</a:t>
            </a:r>
            <a:endParaRPr sz="3600">
              <a:latin typeface="Georgia"/>
              <a:ea typeface="Georgia"/>
              <a:cs typeface="Georgia"/>
              <a:sym typeface="Georgia"/>
            </a:endParaRPr>
          </a:p>
          <a:p>
            <a:pPr lvl="0" marL="457200" indent="-457200" algn="l">
              <a:spcBef>
                <a:spcPts val="4200"/>
              </a:spcBef>
              <a:buSzPct val="75000"/>
              <a:buFont typeface="Helvetica Neue"/>
              <a:buChar char="•"/>
              <a:defRPr sz="1800"/>
            </a:pPr>
            <a:r>
              <a:rPr sz="3600">
                <a:latin typeface="Georgia"/>
                <a:ea typeface="Georgia"/>
                <a:cs typeface="Georgia"/>
                <a:sym typeface="Georgia"/>
              </a:rPr>
              <a:t>Instant Reporting</a:t>
            </a:r>
            <a:endParaRPr sz="3600">
              <a:latin typeface="Georgia"/>
              <a:ea typeface="Georgia"/>
              <a:cs typeface="Georgia"/>
              <a:sym typeface="Georgia"/>
            </a:endParaRPr>
          </a:p>
          <a:p>
            <a:pPr lvl="0" marL="457200" indent="-457200" algn="l">
              <a:spcBef>
                <a:spcPts val="4200"/>
              </a:spcBef>
              <a:buSzPct val="75000"/>
              <a:buFont typeface="Helvetica Neue"/>
              <a:buChar char="•"/>
              <a:defRPr sz="1800"/>
            </a:pPr>
            <a:r>
              <a:rPr sz="3600">
                <a:latin typeface="Georgia"/>
                <a:ea typeface="Georgia"/>
                <a:cs typeface="Georgia"/>
                <a:sym typeface="Georgia"/>
              </a:rPr>
              <a:t>Asking help from friends</a:t>
            </a:r>
          </a:p>
        </p:txBody>
      </p:sp>
      <p:pic>
        <p:nvPicPr>
          <p:cNvPr id="110" name="home.jpg"/>
          <p:cNvPicPr/>
          <p:nvPr/>
        </p:nvPicPr>
        <p:blipFill>
          <a:blip r:embed="rId2">
            <a:extLst/>
          </a:blip>
          <a:stretch>
            <a:fillRect/>
          </a:stretch>
        </p:blipFill>
        <p:spPr>
          <a:xfrm>
            <a:off x="1513879" y="2375262"/>
            <a:ext cx="3478874" cy="5345976"/>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prstGeom prst="rect">
            <a:avLst/>
          </a:prstGeom>
        </p:spPr>
        <p:txBody>
          <a:bodyPr/>
          <a:lstStyle/>
          <a:p>
            <a:pPr lvl="0">
              <a:defRPr sz="1800"/>
            </a:pPr>
            <a:r>
              <a:rPr i="1" sz="4200"/>
              <a:t>Protibadi</a:t>
            </a:r>
            <a:r>
              <a:rPr sz="4200"/>
              <a:t> Facebook Page</a:t>
            </a:r>
          </a:p>
        </p:txBody>
      </p:sp>
      <p:sp>
        <p:nvSpPr>
          <p:cNvPr id="113" name="Shape 113"/>
          <p:cNvSpPr/>
          <p:nvPr>
            <p:ph type="body" idx="1"/>
          </p:nvPr>
        </p:nvSpPr>
        <p:spPr>
          <a:xfrm>
            <a:off x="2095500" y="7561752"/>
            <a:ext cx="3263900" cy="675548"/>
          </a:xfrm>
          <a:prstGeom prst="rect">
            <a:avLst/>
          </a:prstGeom>
        </p:spPr>
        <p:txBody>
          <a:bodyPr/>
          <a:lstStyle/>
          <a:p>
            <a:pPr lvl="0" marL="0" indent="0" defTabSz="368045">
              <a:spcBef>
                <a:spcPts val="2600"/>
              </a:spcBef>
              <a:buSzTx/>
              <a:buFontTx/>
              <a:buNone/>
              <a:defRPr sz="1800">
                <a:solidFill>
                  <a:srgbClr val="000000"/>
                </a:solidFill>
              </a:defRPr>
            </a:pPr>
            <a:r>
              <a:rPr i="1" sz="2268">
                <a:solidFill>
                  <a:srgbClr val="747474"/>
                </a:solidFill>
              </a:rPr>
              <a:t>Protibadi</a:t>
            </a:r>
            <a:r>
              <a:rPr sz="2268">
                <a:solidFill>
                  <a:srgbClr val="747474"/>
                </a:solidFill>
              </a:rPr>
              <a:t> Facebook Page</a:t>
            </a:r>
          </a:p>
        </p:txBody>
      </p:sp>
      <p:sp>
        <p:nvSpPr>
          <p:cNvPr id="114" name="Shape 114"/>
          <p:cNvSpPr/>
          <p:nvPr/>
        </p:nvSpPr>
        <p:spPr>
          <a:xfrm>
            <a:off x="9148762" y="2732709"/>
            <a:ext cx="3263900" cy="51797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457200" indent="-457200" algn="l">
              <a:spcBef>
                <a:spcPts val="4200"/>
              </a:spcBef>
              <a:buSzPct val="75000"/>
              <a:buFont typeface="Helvetica Neue"/>
              <a:buChar char="•"/>
              <a:defRPr sz="1800"/>
            </a:pPr>
            <a:r>
              <a:rPr sz="3600">
                <a:latin typeface="Georgia"/>
                <a:ea typeface="Georgia"/>
                <a:cs typeface="Georgia"/>
                <a:sym typeface="Georgia"/>
              </a:rPr>
              <a:t>Sharing the reports, and related news and articles.</a:t>
            </a:r>
            <a:endParaRPr sz="3600">
              <a:latin typeface="Georgia"/>
              <a:ea typeface="Georgia"/>
              <a:cs typeface="Georgia"/>
              <a:sym typeface="Georgia"/>
            </a:endParaRPr>
          </a:p>
          <a:p>
            <a:pPr lvl="0" marL="457200" indent="-457200" algn="l">
              <a:spcBef>
                <a:spcPts val="4200"/>
              </a:spcBef>
              <a:buSzPct val="75000"/>
              <a:buFont typeface="Helvetica Neue"/>
              <a:buChar char="•"/>
              <a:defRPr sz="1800"/>
            </a:pPr>
            <a:r>
              <a:rPr sz="3600">
                <a:latin typeface="Georgia"/>
                <a:ea typeface="Georgia"/>
                <a:cs typeface="Georgia"/>
                <a:sym typeface="Georgia"/>
              </a:rPr>
              <a:t>Discussion among the members</a:t>
            </a:r>
          </a:p>
        </p:txBody>
      </p:sp>
      <p:pic>
        <p:nvPicPr>
          <p:cNvPr id="115" name="Screen Shot 2014-04-07 at 11.32.59 PM.png"/>
          <p:cNvPicPr/>
          <p:nvPr/>
        </p:nvPicPr>
        <p:blipFill>
          <a:blip r:embed="rId2">
            <a:extLst/>
          </a:blip>
          <a:stretch>
            <a:fillRect/>
          </a:stretch>
        </p:blipFill>
        <p:spPr>
          <a:xfrm>
            <a:off x="537501" y="2767502"/>
            <a:ext cx="7644207" cy="4532882"/>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lvl="0">
              <a:defRPr sz="1800"/>
            </a:pPr>
            <a:r>
              <a:rPr sz="4200"/>
              <a:t>Usage, Feedback, and Public Responses</a:t>
            </a:r>
          </a:p>
        </p:txBody>
      </p:sp>
      <p:sp>
        <p:nvSpPr>
          <p:cNvPr id="118" name="Shape 118"/>
          <p:cNvSpPr/>
          <p:nvPr>
            <p:ph type="body" idx="1"/>
          </p:nvPr>
        </p:nvSpPr>
        <p:spPr>
          <a:xfrm>
            <a:off x="639233" y="2494756"/>
            <a:ext cx="5665523" cy="6382081"/>
          </a:xfrm>
          <a:prstGeom prst="rect">
            <a:avLst/>
          </a:prstGeom>
        </p:spPr>
        <p:txBody>
          <a:bodyPr/>
          <a:lstStyle/>
          <a:p>
            <a:pPr lvl="0" marL="324611" indent="-324611" defTabSz="414781">
              <a:spcBef>
                <a:spcPts val="2900"/>
              </a:spcBef>
              <a:defRPr sz="1800">
                <a:solidFill>
                  <a:srgbClr val="000000"/>
                </a:solidFill>
              </a:defRPr>
            </a:pPr>
            <a:r>
              <a:rPr sz="2556"/>
              <a:t>Three months after releasing the website, there were </a:t>
            </a:r>
            <a:endParaRPr sz="2556"/>
          </a:p>
          <a:p>
            <a:pPr lvl="1" marL="649223" indent="-324611" defTabSz="414781">
              <a:spcBef>
                <a:spcPts val="2900"/>
              </a:spcBef>
              <a:defRPr sz="1800">
                <a:solidFill>
                  <a:srgbClr val="000000"/>
                </a:solidFill>
              </a:defRPr>
            </a:pPr>
            <a:r>
              <a:rPr sz="2556"/>
              <a:t>110 registered users (90 female, 20 male).</a:t>
            </a:r>
            <a:endParaRPr sz="2556"/>
          </a:p>
          <a:p>
            <a:pPr lvl="0" marL="324611" indent="-324611" defTabSz="414781">
              <a:spcBef>
                <a:spcPts val="2900"/>
              </a:spcBef>
              <a:defRPr sz="1800">
                <a:solidFill>
                  <a:srgbClr val="000000"/>
                </a:solidFill>
              </a:defRPr>
            </a:pPr>
            <a:r>
              <a:rPr sz="2556"/>
              <a:t>Users had entered 24 reports from different parts of Dhaka city, </a:t>
            </a:r>
            <a:endParaRPr sz="2556"/>
          </a:p>
          <a:p>
            <a:pPr lvl="0" marL="324611" indent="-324611" defTabSz="414781">
              <a:spcBef>
                <a:spcPts val="2900"/>
              </a:spcBef>
              <a:defRPr sz="1800">
                <a:solidFill>
                  <a:srgbClr val="000000"/>
                </a:solidFill>
              </a:defRPr>
            </a:pPr>
            <a:r>
              <a:rPr sz="2556"/>
              <a:t>618 people subscribed to  the Facebook page, </a:t>
            </a:r>
            <a:endParaRPr sz="2556"/>
          </a:p>
          <a:p>
            <a:pPr lvl="1" marL="649223" indent="-324611" defTabSz="414781">
              <a:spcBef>
                <a:spcPts val="2900"/>
              </a:spcBef>
              <a:defRPr sz="1800">
                <a:solidFill>
                  <a:srgbClr val="000000"/>
                </a:solidFill>
              </a:defRPr>
            </a:pPr>
            <a:r>
              <a:rPr sz="2556"/>
              <a:t>Each post was viewed by 350+ users on average.</a:t>
            </a:r>
            <a:endParaRPr sz="2556"/>
          </a:p>
          <a:p>
            <a:pPr lvl="0" marL="324611" indent="-324611" defTabSz="414781">
              <a:spcBef>
                <a:spcPts val="2900"/>
              </a:spcBef>
              <a:defRPr sz="1800">
                <a:solidFill>
                  <a:srgbClr val="000000"/>
                </a:solidFill>
              </a:defRPr>
            </a:pPr>
            <a:r>
              <a:rPr sz="2556"/>
              <a:t>Users also made 12 blog posts.</a:t>
            </a:r>
          </a:p>
        </p:txBody>
      </p:sp>
      <p:sp>
        <p:nvSpPr>
          <p:cNvPr id="119" name="Shape 119"/>
          <p:cNvSpPr/>
          <p:nvPr/>
        </p:nvSpPr>
        <p:spPr>
          <a:xfrm>
            <a:off x="7318242" y="2209928"/>
            <a:ext cx="4476684" cy="719640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443991">
              <a:spcBef>
                <a:spcPts val="3100"/>
              </a:spcBef>
              <a:defRPr sz="1800"/>
            </a:pPr>
            <a:r>
              <a:rPr i="1" sz="2736">
                <a:solidFill>
                  <a:srgbClr val="3E4AE8"/>
                </a:solidFill>
                <a:latin typeface="Georgia"/>
                <a:ea typeface="Georgia"/>
                <a:cs typeface="Georgia"/>
                <a:sym typeface="Georgia"/>
              </a:rPr>
              <a:t>“yesterday i was going by rickshaw. it was going through a crowdy (sic. “crowded”) road. because of the crowd the rickshaw was going slowly. suddenly i felt that someone grabbed my thigh. i was shocked, i tried to find out who it was, then i saw a figure rushing towards the crowd. it was totally unexpected and really horrible..it happened near shyamoli area.”</a:t>
            </a:r>
            <a:endParaRPr i="1" sz="2736">
              <a:solidFill>
                <a:srgbClr val="3E4AE8"/>
              </a:solidFill>
              <a:latin typeface="Georgia"/>
              <a:ea typeface="Georgia"/>
              <a:cs typeface="Georgia"/>
              <a:sym typeface="Georgia"/>
            </a:endParaRPr>
          </a:p>
          <a:p>
            <a:pPr lvl="0" defTabSz="443991">
              <a:spcBef>
                <a:spcPts val="3100"/>
              </a:spcBef>
              <a:defRPr sz="1800"/>
            </a:pPr>
            <a:br>
              <a:rPr i="1" sz="2736">
                <a:solidFill>
                  <a:srgbClr val="3E4AE8"/>
                </a:solidFill>
                <a:latin typeface="Georgia"/>
                <a:ea typeface="Georgia"/>
                <a:cs typeface="Georgia"/>
                <a:sym typeface="Georgia"/>
              </a:rPr>
            </a:br>
            <a:r>
              <a:rPr i="1" sz="2736">
                <a:solidFill>
                  <a:srgbClr val="3E4AE8"/>
                </a:solidFill>
                <a:latin typeface="Georgia"/>
                <a:ea typeface="Georgia"/>
                <a:cs typeface="Georgia"/>
                <a:sym typeface="Georgia"/>
              </a:rPr>
              <a:t>- A report on Protibadi website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pPr>
            <a:r>
              <a:rPr sz="4200"/>
              <a:t>Organization</a:t>
            </a:r>
          </a:p>
        </p:txBody>
      </p:sp>
      <p:sp>
        <p:nvSpPr>
          <p:cNvPr id="48" name="Shape 48"/>
          <p:cNvSpPr/>
          <p:nvPr>
            <p:ph type="body" idx="1"/>
          </p:nvPr>
        </p:nvSpPr>
        <p:spPr>
          <a:prstGeom prst="rect">
            <a:avLst/>
          </a:prstGeom>
        </p:spPr>
        <p:txBody>
          <a:bodyPr/>
          <a:lstStyle/>
          <a:p>
            <a:pPr lvl="0" marL="324611" indent="-324611" defTabSz="414781">
              <a:spcBef>
                <a:spcPts val="2900"/>
              </a:spcBef>
              <a:defRPr sz="1800">
                <a:solidFill>
                  <a:srgbClr val="000000"/>
                </a:solidFill>
              </a:defRPr>
            </a:pPr>
            <a:r>
              <a:rPr sz="2556"/>
              <a:t>The problem of public sexual harassment in urban Bangladesh</a:t>
            </a:r>
            <a:endParaRPr sz="2556"/>
          </a:p>
          <a:p>
            <a:pPr lvl="0" marL="324611" indent="-324611" defTabSz="414781">
              <a:spcBef>
                <a:spcPts val="2900"/>
              </a:spcBef>
              <a:defRPr sz="1800">
                <a:solidFill>
                  <a:srgbClr val="000000"/>
                </a:solidFill>
              </a:defRPr>
            </a:pPr>
            <a:r>
              <a:rPr sz="2556"/>
              <a:t>Filed Study</a:t>
            </a:r>
            <a:endParaRPr sz="2556"/>
          </a:p>
          <a:p>
            <a:pPr lvl="1" marL="649223" indent="-324611" defTabSz="414781">
              <a:spcBef>
                <a:spcPts val="2900"/>
              </a:spcBef>
              <a:defRPr sz="1800">
                <a:solidFill>
                  <a:srgbClr val="000000"/>
                </a:solidFill>
              </a:defRPr>
            </a:pPr>
            <a:r>
              <a:rPr sz="2556"/>
              <a:t>Data Collection: Online Survey</a:t>
            </a:r>
            <a:endParaRPr sz="2556"/>
          </a:p>
          <a:p>
            <a:pPr lvl="1" marL="649223" indent="-324611" defTabSz="414781">
              <a:spcBef>
                <a:spcPts val="2900"/>
              </a:spcBef>
              <a:defRPr sz="1800">
                <a:solidFill>
                  <a:srgbClr val="000000"/>
                </a:solidFill>
              </a:defRPr>
            </a:pPr>
            <a:r>
              <a:rPr sz="2556"/>
              <a:t>Data Collection: Focus Group Discussion</a:t>
            </a:r>
            <a:endParaRPr sz="2556"/>
          </a:p>
          <a:p>
            <a:pPr lvl="1" marL="649223" indent="-324611" defTabSz="414781">
              <a:spcBef>
                <a:spcPts val="2900"/>
              </a:spcBef>
              <a:defRPr sz="1800">
                <a:solidFill>
                  <a:srgbClr val="000000"/>
                </a:solidFill>
              </a:defRPr>
            </a:pPr>
            <a:r>
              <a:rPr sz="2556"/>
              <a:t>Data Collection: One-on-one Interviews</a:t>
            </a:r>
            <a:endParaRPr sz="2556"/>
          </a:p>
          <a:p>
            <a:pPr lvl="0" marL="324611" indent="-324611" defTabSz="414781">
              <a:spcBef>
                <a:spcPts val="2900"/>
              </a:spcBef>
              <a:defRPr sz="1800">
                <a:solidFill>
                  <a:srgbClr val="000000"/>
                </a:solidFill>
              </a:defRPr>
            </a:pPr>
            <a:r>
              <a:rPr sz="2556"/>
              <a:t>Design and Development</a:t>
            </a:r>
            <a:endParaRPr sz="2556"/>
          </a:p>
          <a:p>
            <a:pPr lvl="1" marL="649223" indent="-324611" defTabSz="414781">
              <a:spcBef>
                <a:spcPts val="2900"/>
              </a:spcBef>
              <a:defRPr sz="1800">
                <a:solidFill>
                  <a:srgbClr val="000000"/>
                </a:solidFill>
              </a:defRPr>
            </a:pPr>
            <a:r>
              <a:rPr sz="2556"/>
              <a:t>Software Development and Deployment</a:t>
            </a:r>
            <a:endParaRPr sz="2556"/>
          </a:p>
          <a:p>
            <a:pPr lvl="1" marL="649223" indent="-324611" defTabSz="414781">
              <a:spcBef>
                <a:spcPts val="2900"/>
              </a:spcBef>
              <a:defRPr sz="1800">
                <a:solidFill>
                  <a:srgbClr val="000000"/>
                </a:solidFill>
              </a:defRPr>
            </a:pPr>
            <a:r>
              <a:rPr sz="2556"/>
              <a:t>User Feedback</a:t>
            </a:r>
            <a:endParaRPr sz="2556"/>
          </a:p>
          <a:p>
            <a:pPr lvl="0" marL="324611" indent="-324611" defTabSz="414781">
              <a:spcBef>
                <a:spcPts val="2900"/>
              </a:spcBef>
              <a:defRPr sz="1800">
                <a:solidFill>
                  <a:srgbClr val="000000"/>
                </a:solidFill>
              </a:defRPr>
            </a:pPr>
            <a:r>
              <a:rPr sz="2556"/>
              <a:t>Discussion and Future Directions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prstGeom prst="rect">
            <a:avLst/>
          </a:prstGeom>
        </p:spPr>
        <p:txBody>
          <a:bodyPr/>
          <a:lstStyle/>
          <a:p>
            <a:pPr lvl="0">
              <a:defRPr sz="1800"/>
            </a:pPr>
            <a:r>
              <a:rPr sz="4200"/>
              <a:t>User Study</a:t>
            </a:r>
          </a:p>
        </p:txBody>
      </p:sp>
      <p:sp>
        <p:nvSpPr>
          <p:cNvPr id="122" name="Shape 122"/>
          <p:cNvSpPr/>
          <p:nvPr>
            <p:ph type="body" idx="1"/>
          </p:nvPr>
        </p:nvSpPr>
        <p:spPr>
          <a:xfrm>
            <a:off x="571500" y="2222500"/>
            <a:ext cx="6475942" cy="7186944"/>
          </a:xfrm>
          <a:prstGeom prst="rect">
            <a:avLst/>
          </a:prstGeom>
        </p:spPr>
        <p:txBody>
          <a:bodyPr/>
          <a:lstStyle/>
          <a:p>
            <a:pPr lvl="0" marL="397763" indent="-397763" defTabSz="508254">
              <a:spcBef>
                <a:spcPts val="3600"/>
              </a:spcBef>
              <a:defRPr sz="1800">
                <a:solidFill>
                  <a:srgbClr val="000000"/>
                </a:solidFill>
              </a:defRPr>
            </a:pPr>
            <a:r>
              <a:rPr sz="3132"/>
              <a:t>We conducted semi-structured interviews with 10 </a:t>
            </a:r>
            <a:r>
              <a:rPr i="1" sz="3132"/>
              <a:t>Protibadi</a:t>
            </a:r>
            <a:r>
              <a:rPr sz="3132"/>
              <a:t> users (contacted by site administrators via Facebook messages and conducted by female interviewers).</a:t>
            </a:r>
            <a:endParaRPr sz="3132"/>
          </a:p>
          <a:p>
            <a:pPr lvl="0" marL="397763" indent="-397763" defTabSz="508254">
              <a:spcBef>
                <a:spcPts val="3600"/>
              </a:spcBef>
              <a:defRPr sz="1800">
                <a:solidFill>
                  <a:srgbClr val="000000"/>
                </a:solidFill>
              </a:defRPr>
            </a:pPr>
            <a:r>
              <a:rPr sz="3132"/>
              <a:t>6 of the 10 respondents cited the value and comfort provided by the instant messaging system.</a:t>
            </a:r>
            <a:endParaRPr sz="3132"/>
          </a:p>
          <a:p>
            <a:pPr lvl="0" marL="397763" indent="-397763" defTabSz="508254">
              <a:spcBef>
                <a:spcPts val="3600"/>
              </a:spcBef>
              <a:defRPr sz="1800">
                <a:solidFill>
                  <a:srgbClr val="000000"/>
                </a:solidFill>
              </a:defRPr>
            </a:pPr>
            <a:r>
              <a:rPr sz="3132"/>
              <a:t>Participants also praised the reporting function, and mentioned the blog entries of other users as important sources of learning.</a:t>
            </a:r>
          </a:p>
        </p:txBody>
      </p:sp>
      <p:sp>
        <p:nvSpPr>
          <p:cNvPr id="123" name="Shape 123"/>
          <p:cNvSpPr/>
          <p:nvPr/>
        </p:nvSpPr>
        <p:spPr>
          <a:xfrm>
            <a:off x="7606109" y="2633262"/>
            <a:ext cx="4476684" cy="612887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54990">
              <a:spcBef>
                <a:spcPts val="3900"/>
              </a:spcBef>
              <a:defRPr sz="1800"/>
            </a:pPr>
            <a:r>
              <a:rPr i="1" sz="3420">
                <a:solidFill>
                  <a:srgbClr val="3E4AE8"/>
                </a:solidFill>
                <a:latin typeface="Georgia"/>
                <a:ea typeface="Georgia"/>
                <a:cs typeface="Georgia"/>
                <a:sym typeface="Georgia"/>
              </a:rPr>
              <a:t>“The SMS system is very useful, because your information along with your location is instantly sent to an emergency contact person. Now you know you can get help anytime you are in trouble.”</a:t>
            </a:r>
            <a:endParaRPr i="1" sz="3420">
              <a:solidFill>
                <a:srgbClr val="3E4AE8"/>
              </a:solidFill>
              <a:latin typeface="Georgia"/>
              <a:ea typeface="Georgia"/>
              <a:cs typeface="Georgia"/>
              <a:sym typeface="Georgia"/>
            </a:endParaRPr>
          </a:p>
          <a:p>
            <a:pPr lvl="0" defTabSz="554990">
              <a:spcBef>
                <a:spcPts val="3900"/>
              </a:spcBef>
              <a:defRPr sz="1800"/>
            </a:pPr>
            <a:r>
              <a:rPr i="1" sz="3420">
                <a:solidFill>
                  <a:srgbClr val="3E4AE8"/>
                </a:solidFill>
                <a:latin typeface="Georgia"/>
                <a:ea typeface="Georgia"/>
                <a:cs typeface="Georgia"/>
                <a:sym typeface="Georgia"/>
              </a:rPr>
              <a:t>-A “Protibadi” user</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lvl="0">
              <a:defRPr sz="1800"/>
            </a:pPr>
            <a:r>
              <a:rPr sz="4200"/>
              <a:t>Additional Design Recommendations</a:t>
            </a:r>
          </a:p>
        </p:txBody>
      </p:sp>
      <p:sp>
        <p:nvSpPr>
          <p:cNvPr id="126" name="Shape 126"/>
          <p:cNvSpPr/>
          <p:nvPr>
            <p:ph type="body" idx="1"/>
          </p:nvPr>
        </p:nvSpPr>
        <p:spPr>
          <a:xfrm>
            <a:off x="571500" y="2704107"/>
            <a:ext cx="11861800" cy="4345386"/>
          </a:xfrm>
          <a:prstGeom prst="rect">
            <a:avLst/>
          </a:prstGeom>
        </p:spPr>
        <p:txBody>
          <a:bodyPr/>
          <a:lstStyle/>
          <a:p>
            <a:pPr lvl="0">
              <a:defRPr sz="1800">
                <a:solidFill>
                  <a:srgbClr val="000000"/>
                </a:solidFill>
              </a:defRPr>
            </a:pPr>
            <a:r>
              <a:rPr sz="3600"/>
              <a:t>Sharing the posts on Facebook.</a:t>
            </a:r>
            <a:endParaRPr sz="3600"/>
          </a:p>
          <a:p>
            <a:pPr lvl="0">
              <a:defRPr sz="1800">
                <a:solidFill>
                  <a:srgbClr val="000000"/>
                </a:solidFill>
              </a:defRPr>
            </a:pPr>
            <a:r>
              <a:rPr sz="3600"/>
              <a:t>Connecting the system to law-enforcement agencies or human-rights groups</a:t>
            </a:r>
            <a:endParaRPr sz="3600"/>
          </a:p>
          <a:p>
            <a:pPr lvl="0">
              <a:defRPr sz="1800">
                <a:solidFill>
                  <a:srgbClr val="000000"/>
                </a:solidFill>
              </a:defRPr>
            </a:pPr>
            <a:r>
              <a:rPr sz="3600"/>
              <a:t>Users preferred instead a platform where they could talk about any sort of harassment or discrimination in general.</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558800" y="330200"/>
            <a:ext cx="11861800" cy="1397000"/>
          </a:xfrm>
          <a:prstGeom prst="rect">
            <a:avLst/>
          </a:prstGeom>
        </p:spPr>
        <p:txBody>
          <a:bodyPr/>
          <a:lstStyle/>
          <a:p>
            <a:pPr lvl="0">
              <a:defRPr sz="1800"/>
            </a:pPr>
            <a:r>
              <a:rPr sz="4200"/>
              <a:t>Public Reactions and Controversies</a:t>
            </a:r>
          </a:p>
        </p:txBody>
      </p:sp>
      <p:sp>
        <p:nvSpPr>
          <p:cNvPr id="129" name="Shape 129"/>
          <p:cNvSpPr/>
          <p:nvPr>
            <p:ph type="body" idx="1"/>
          </p:nvPr>
        </p:nvSpPr>
        <p:spPr>
          <a:xfrm>
            <a:off x="571500" y="2179670"/>
            <a:ext cx="11861800" cy="6765860"/>
          </a:xfrm>
          <a:prstGeom prst="rect">
            <a:avLst/>
          </a:prstGeom>
        </p:spPr>
        <p:txBody>
          <a:bodyPr/>
          <a:lstStyle/>
          <a:p>
            <a:pPr lvl="0">
              <a:defRPr sz="1800">
                <a:solidFill>
                  <a:srgbClr val="000000"/>
                </a:solidFill>
              </a:defRPr>
            </a:pPr>
            <a:r>
              <a:rPr sz="3600"/>
              <a:t>Positive feedback from users, researchers, and media.</a:t>
            </a:r>
            <a:endParaRPr sz="3600"/>
          </a:p>
          <a:p>
            <a:pPr lvl="0">
              <a:defRPr sz="1800">
                <a:solidFill>
                  <a:srgbClr val="000000"/>
                </a:solidFill>
              </a:defRPr>
            </a:pPr>
            <a:r>
              <a:rPr sz="3600"/>
              <a:t>There are more than 1,000 downloads of the mobile app (according to the statistics collected on February 5, 2014)</a:t>
            </a:r>
            <a:endParaRPr sz="3600"/>
          </a:p>
          <a:p>
            <a:pPr lvl="0">
              <a:defRPr sz="1800">
                <a:solidFill>
                  <a:srgbClr val="000000"/>
                </a:solidFill>
              </a:defRPr>
            </a:pPr>
            <a:r>
              <a:rPr sz="3600"/>
              <a:t>Interest and uptake from different women’s non-profit organizations (including “</a:t>
            </a:r>
            <a:r>
              <a:rPr i="1" sz="3600"/>
              <a:t>Shorob</a:t>
            </a:r>
            <a:r>
              <a:rPr sz="3600"/>
              <a:t>”, a leading youth leadership program)</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prstGeom prst="rect">
            <a:avLst/>
          </a:prstGeom>
        </p:spPr>
        <p:txBody>
          <a:bodyPr/>
          <a:lstStyle/>
          <a:p>
            <a:pPr lvl="0">
              <a:defRPr sz="1800"/>
            </a:pPr>
            <a:r>
              <a:rPr sz="4200"/>
              <a:t>Public Reactions and Controversies (cont’d)</a:t>
            </a:r>
          </a:p>
        </p:txBody>
      </p:sp>
      <p:sp>
        <p:nvSpPr>
          <p:cNvPr id="132" name="Shape 132"/>
          <p:cNvSpPr/>
          <p:nvPr>
            <p:ph type="body" idx="1"/>
          </p:nvPr>
        </p:nvSpPr>
        <p:spPr>
          <a:xfrm>
            <a:off x="6404346" y="2150943"/>
            <a:ext cx="5776516" cy="3167129"/>
          </a:xfrm>
          <a:prstGeom prst="rect">
            <a:avLst/>
          </a:prstGeom>
        </p:spPr>
        <p:txBody>
          <a:bodyPr/>
          <a:lstStyle/>
          <a:p>
            <a:pPr lvl="0" marL="0" indent="0" defTabSz="379729">
              <a:spcBef>
                <a:spcPts val="2700"/>
              </a:spcBef>
              <a:buSzTx/>
              <a:buFontTx/>
              <a:buNone/>
              <a:defRPr sz="1800">
                <a:solidFill>
                  <a:srgbClr val="000000"/>
                </a:solidFill>
              </a:defRPr>
            </a:pPr>
            <a:r>
              <a:rPr i="1" sz="2340">
                <a:solidFill>
                  <a:srgbClr val="1F4AE6"/>
                </a:solidFill>
                <a:latin typeface="Georgia"/>
                <a:ea typeface="Georgia"/>
                <a:cs typeface="Georgia"/>
                <a:sym typeface="Georgia"/>
              </a:rPr>
              <a:t>“... Any person can say to another woman to wear hijab and veil becoz it's farz [required] for women. If you don‟t admit it, then it's your mental problem”</a:t>
            </a:r>
            <a:endParaRPr i="1" sz="2340">
              <a:solidFill>
                <a:srgbClr val="1F4AE6"/>
              </a:solidFill>
              <a:latin typeface="Georgia"/>
              <a:ea typeface="Georgia"/>
              <a:cs typeface="Georgia"/>
              <a:sym typeface="Georgia"/>
            </a:endParaRPr>
          </a:p>
          <a:p>
            <a:pPr lvl="0" marL="0" indent="0" algn="ctr" defTabSz="379729">
              <a:spcBef>
                <a:spcPts val="2700"/>
              </a:spcBef>
              <a:buSzTx/>
              <a:buFontTx/>
              <a:buNone/>
              <a:defRPr sz="1800">
                <a:solidFill>
                  <a:srgbClr val="000000"/>
                </a:solidFill>
              </a:defRPr>
            </a:pPr>
            <a:r>
              <a:rPr i="1" sz="2340">
                <a:solidFill>
                  <a:srgbClr val="1F4AE6"/>
                </a:solidFill>
                <a:latin typeface="Georgia"/>
                <a:ea typeface="Georgia"/>
                <a:cs typeface="Georgia"/>
                <a:sym typeface="Georgia"/>
              </a:rPr>
              <a:t>-A Facebook user of Protibadi Facebook page</a:t>
            </a:r>
            <a:endParaRPr i="1" sz="2340">
              <a:solidFill>
                <a:srgbClr val="1F4AE6"/>
              </a:solidFill>
              <a:latin typeface="Georgia"/>
              <a:ea typeface="Georgia"/>
              <a:cs typeface="Georgia"/>
              <a:sym typeface="Georgia"/>
            </a:endParaRPr>
          </a:p>
        </p:txBody>
      </p:sp>
      <p:sp>
        <p:nvSpPr>
          <p:cNvPr id="133" name="Shape 133"/>
          <p:cNvSpPr/>
          <p:nvPr/>
        </p:nvSpPr>
        <p:spPr>
          <a:xfrm>
            <a:off x="6517158" y="5610548"/>
            <a:ext cx="5801171" cy="3673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368045">
              <a:spcBef>
                <a:spcPts val="2600"/>
              </a:spcBef>
              <a:defRPr sz="1800"/>
            </a:pPr>
            <a:r>
              <a:rPr i="1" sz="2268">
                <a:solidFill>
                  <a:srgbClr val="3E4AE8"/>
                </a:solidFill>
                <a:latin typeface="Georgia"/>
                <a:ea typeface="Georgia"/>
                <a:cs typeface="Georgia"/>
                <a:sym typeface="Georgia"/>
              </a:rPr>
              <a:t>“…there must be a rigid partition to separate males and females, and all the fair must be collected from her male companion …  so why r u fussing around with your so called feminism without rules of Shari’ah?" </a:t>
            </a:r>
            <a:endParaRPr i="1" sz="2268">
              <a:solidFill>
                <a:srgbClr val="3E4AE8"/>
              </a:solidFill>
              <a:latin typeface="Georgia"/>
              <a:ea typeface="Georgia"/>
              <a:cs typeface="Georgia"/>
              <a:sym typeface="Georgia"/>
            </a:endParaRPr>
          </a:p>
          <a:p>
            <a:pPr lvl="0" defTabSz="368045">
              <a:spcBef>
                <a:spcPts val="2600"/>
              </a:spcBef>
              <a:defRPr sz="1800"/>
            </a:pPr>
            <a:r>
              <a:rPr i="1" sz="2268">
                <a:solidFill>
                  <a:srgbClr val="3E4AE8"/>
                </a:solidFill>
                <a:latin typeface="Georgia"/>
                <a:ea typeface="Georgia"/>
                <a:cs typeface="Georgia"/>
                <a:sym typeface="Georgia"/>
              </a:rPr>
              <a:t>-A Facebook user of Protibadi Facebook page</a:t>
            </a:r>
            <a:endParaRPr i="1" sz="2268">
              <a:solidFill>
                <a:srgbClr val="3E4AE8"/>
              </a:solidFill>
              <a:latin typeface="Georgia"/>
              <a:ea typeface="Georgia"/>
              <a:cs typeface="Georgia"/>
              <a:sym typeface="Georgia"/>
            </a:endParaRPr>
          </a:p>
        </p:txBody>
      </p:sp>
      <p:pic>
        <p:nvPicPr>
          <p:cNvPr id="134" name="protibadi-page-controversary.png"/>
          <p:cNvPicPr/>
          <p:nvPr/>
        </p:nvPicPr>
        <p:blipFill>
          <a:blip r:embed="rId2">
            <a:extLst/>
          </a:blip>
          <a:stretch>
            <a:fillRect/>
          </a:stretch>
        </p:blipFill>
        <p:spPr>
          <a:xfrm>
            <a:off x="495300" y="2276713"/>
            <a:ext cx="5322639" cy="6287368"/>
          </a:xfrm>
          <a:prstGeom prst="rect">
            <a:avLst/>
          </a:prstGeom>
          <a:ln w="12700">
            <a:miter lim="400000"/>
          </a:ln>
        </p:spPr>
      </p:pic>
      <p:sp>
        <p:nvSpPr>
          <p:cNvPr id="135" name="Shape 135"/>
          <p:cNvSpPr/>
          <p:nvPr/>
        </p:nvSpPr>
        <p:spPr>
          <a:xfrm>
            <a:off x="241869" y="8725028"/>
            <a:ext cx="5322640" cy="91903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defTabSz="368045">
              <a:spcBef>
                <a:spcPts val="2600"/>
              </a:spcBef>
              <a:defRPr i="1" sz="1575">
                <a:solidFill>
                  <a:srgbClr val="1F4AE6"/>
                </a:solidFill>
                <a:latin typeface="Georgia"/>
                <a:ea typeface="Georgia"/>
                <a:cs typeface="Georgia"/>
                <a:sym typeface="Georgia"/>
              </a:defRPr>
            </a:lvl1pPr>
          </a:lstStyle>
          <a:p>
            <a:pPr lvl="0">
              <a:defRPr i="0" sz="1800">
                <a:solidFill>
                  <a:srgbClr val="000000"/>
                </a:solidFill>
              </a:defRPr>
            </a:pPr>
            <a:r>
              <a:rPr i="1" sz="1575">
                <a:solidFill>
                  <a:srgbClr val="1F4AE6"/>
                </a:solidFill>
              </a:rPr>
              <a:t>A screenshot from “Protibadi” Facebook page</a:t>
            </a:r>
            <a:endParaRPr i="1" sz="1575">
              <a:solidFill>
                <a:srgbClr val="1F4AE6"/>
              </a:solidFill>
            </a:endParaR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558800" y="330200"/>
            <a:ext cx="11861800" cy="1397000"/>
          </a:xfrm>
          <a:prstGeom prst="rect">
            <a:avLst/>
          </a:prstGeom>
        </p:spPr>
        <p:txBody>
          <a:bodyPr/>
          <a:lstStyle/>
          <a:p>
            <a:pPr lvl="0">
              <a:defRPr sz="1800"/>
            </a:pPr>
            <a:r>
              <a:rPr sz="4200"/>
              <a:t>Public reactions and controversies (cont’d)</a:t>
            </a:r>
          </a:p>
        </p:txBody>
      </p:sp>
      <p:sp>
        <p:nvSpPr>
          <p:cNvPr id="138" name="Shape 138"/>
          <p:cNvSpPr/>
          <p:nvPr>
            <p:ph type="body" idx="1"/>
          </p:nvPr>
        </p:nvSpPr>
        <p:spPr>
          <a:xfrm>
            <a:off x="571500" y="2382374"/>
            <a:ext cx="11861800" cy="6765860"/>
          </a:xfrm>
          <a:prstGeom prst="rect">
            <a:avLst/>
          </a:prstGeom>
        </p:spPr>
        <p:txBody>
          <a:bodyPr/>
          <a:lstStyle/>
          <a:p>
            <a:pPr lvl="0">
              <a:defRPr sz="1800">
                <a:solidFill>
                  <a:srgbClr val="000000"/>
                </a:solidFill>
              </a:defRPr>
            </a:pPr>
            <a:endParaRPr sz="3600">
              <a:latin typeface="Georgia"/>
              <a:ea typeface="Georgia"/>
              <a:cs typeface="Georgia"/>
              <a:sym typeface="Georgia"/>
            </a:endParaRPr>
          </a:p>
          <a:p>
            <a:pPr lvl="0" marL="0" indent="0" algn="ctr">
              <a:buSzTx/>
              <a:buFontTx/>
              <a:buNone/>
              <a:defRPr sz="1800">
                <a:solidFill>
                  <a:srgbClr val="000000"/>
                </a:solidFill>
              </a:defRPr>
            </a:pPr>
            <a:r>
              <a:rPr i="1" sz="3600">
                <a:solidFill>
                  <a:srgbClr val="2E2EDC"/>
                </a:solidFill>
                <a:latin typeface="Georgia"/>
                <a:ea typeface="Georgia"/>
                <a:cs typeface="Georgia"/>
                <a:sym typeface="Georgia"/>
              </a:rPr>
              <a:t>“This is a great initiative, but there is a weakness in their intention. They are making this so that women can avoid the places where eve teasing takes place. If this continues we have to keep the women inside an almirah after a few days. They should instead post the pictures and profiles of the perpetrators.”</a:t>
            </a:r>
            <a:endParaRPr i="1" sz="3600">
              <a:solidFill>
                <a:srgbClr val="2E2EDC"/>
              </a:solidFill>
              <a:latin typeface="Georgia"/>
              <a:ea typeface="Georgia"/>
              <a:cs typeface="Georgia"/>
              <a:sym typeface="Georgia"/>
            </a:endParaRPr>
          </a:p>
          <a:p>
            <a:pPr lvl="0" marL="0" indent="0" algn="ctr">
              <a:buSzTx/>
              <a:buFontTx/>
              <a:buNone/>
              <a:defRPr sz="1800">
                <a:solidFill>
                  <a:srgbClr val="000000"/>
                </a:solidFill>
              </a:defRPr>
            </a:pPr>
            <a:r>
              <a:rPr i="1" sz="3600">
                <a:solidFill>
                  <a:srgbClr val="2E2EDC"/>
                </a:solidFill>
                <a:latin typeface="Georgia"/>
                <a:ea typeface="Georgia"/>
                <a:cs typeface="Georgia"/>
                <a:sym typeface="Georgia"/>
              </a:rPr>
              <a:t>-A Facebook user commenting on “Protibadi” on Facebook.</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lvl="0">
              <a:defRPr sz="1800"/>
            </a:pPr>
            <a:r>
              <a:rPr sz="4200"/>
              <a:t>Current status and future Directions</a:t>
            </a:r>
          </a:p>
        </p:txBody>
      </p:sp>
      <p:sp>
        <p:nvSpPr>
          <p:cNvPr id="141" name="Shape 141"/>
          <p:cNvSpPr/>
          <p:nvPr>
            <p:ph type="body" idx="1"/>
          </p:nvPr>
        </p:nvSpPr>
        <p:spPr>
          <a:xfrm>
            <a:off x="571500" y="3144374"/>
            <a:ext cx="11861800" cy="4345385"/>
          </a:xfrm>
          <a:prstGeom prst="rect">
            <a:avLst/>
          </a:prstGeom>
        </p:spPr>
        <p:txBody>
          <a:bodyPr/>
          <a:lstStyle/>
          <a:p>
            <a:pPr lvl="0">
              <a:defRPr sz="1800">
                <a:solidFill>
                  <a:srgbClr val="000000"/>
                </a:solidFill>
              </a:defRPr>
            </a:pPr>
            <a:r>
              <a:rPr i="1" sz="3600"/>
              <a:t>Protibadi</a:t>
            </a:r>
            <a:r>
              <a:rPr sz="3600"/>
              <a:t> is now being maintained and reconstructed by “</a:t>
            </a:r>
            <a:r>
              <a:rPr i="1" sz="3600"/>
              <a:t>Shorob</a:t>
            </a:r>
            <a:r>
              <a:rPr sz="3600"/>
              <a:t>”(a leading youth leadership program). New alternatives of this system are coming to the market.</a:t>
            </a:r>
            <a:endParaRPr sz="3600"/>
          </a:p>
          <a:p>
            <a:pPr lvl="0">
              <a:defRPr sz="1800">
                <a:solidFill>
                  <a:srgbClr val="000000"/>
                </a:solidFill>
              </a:defRPr>
            </a:pPr>
            <a:r>
              <a:rPr sz="3600"/>
              <a:t>We are trying to extend this system to the rural part of the country, where most of the women are illiterate.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lvl="0">
              <a:defRPr sz="1800"/>
            </a:pPr>
            <a:r>
              <a:rPr sz="4200"/>
              <a:t>Summary and Discussion</a:t>
            </a:r>
          </a:p>
        </p:txBody>
      </p:sp>
      <p:sp>
        <p:nvSpPr>
          <p:cNvPr id="144" name="Shape 144"/>
          <p:cNvSpPr/>
          <p:nvPr>
            <p:ph type="body" idx="1"/>
          </p:nvPr>
        </p:nvSpPr>
        <p:spPr>
          <a:xfrm>
            <a:off x="571500" y="2704107"/>
            <a:ext cx="11861800" cy="6491554"/>
          </a:xfrm>
          <a:prstGeom prst="rect">
            <a:avLst/>
          </a:prstGeom>
        </p:spPr>
        <p:txBody>
          <a:bodyPr/>
          <a:lstStyle/>
          <a:p>
            <a:pPr lvl="0" marL="443484" indent="-443484" defTabSz="566674">
              <a:spcBef>
                <a:spcPts val="4000"/>
              </a:spcBef>
              <a:defRPr sz="1800">
                <a:solidFill>
                  <a:srgbClr val="000000"/>
                </a:solidFill>
              </a:defRPr>
            </a:pPr>
            <a:r>
              <a:rPr sz="3492"/>
              <a:t>Deeper understanding of the problem of sexual harassment in urban Bangladesh</a:t>
            </a:r>
            <a:endParaRPr sz="3492"/>
          </a:p>
          <a:p>
            <a:pPr lvl="0" marL="443484" indent="-443484" defTabSz="566674">
              <a:spcBef>
                <a:spcPts val="4000"/>
              </a:spcBef>
              <a:defRPr sz="1800">
                <a:solidFill>
                  <a:srgbClr val="000000"/>
                </a:solidFill>
              </a:defRPr>
            </a:pPr>
            <a:r>
              <a:rPr sz="3492"/>
              <a:t>Methodological challenges in culturally sensitive areas of HCI work</a:t>
            </a:r>
            <a:endParaRPr sz="3492"/>
          </a:p>
          <a:p>
            <a:pPr lvl="0" marL="443484" indent="-443484" defTabSz="566674">
              <a:spcBef>
                <a:spcPts val="4000"/>
              </a:spcBef>
              <a:defRPr sz="1800">
                <a:solidFill>
                  <a:srgbClr val="000000"/>
                </a:solidFill>
              </a:defRPr>
            </a:pPr>
            <a:r>
              <a:rPr sz="3492"/>
              <a:t>Responses to available technologies, and identification of the limitations.</a:t>
            </a:r>
            <a:endParaRPr sz="3492"/>
          </a:p>
          <a:p>
            <a:pPr lvl="0" marL="443484" indent="-443484" defTabSz="566674">
              <a:spcBef>
                <a:spcPts val="4000"/>
              </a:spcBef>
              <a:defRPr sz="1800">
                <a:solidFill>
                  <a:srgbClr val="000000"/>
                </a:solidFill>
              </a:defRPr>
            </a:pPr>
            <a:r>
              <a:rPr sz="3492"/>
              <a:t>Challenges of HCI intervention around contested and unsettled cultural issues (HCI4D and feminist HCI) - design as agonistic, ambivalences, and unintended consequences</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lvl="0">
              <a:defRPr sz="1800"/>
            </a:pPr>
            <a:r>
              <a:rPr sz="4200"/>
              <a:t>Thank You!</a:t>
            </a:r>
          </a:p>
        </p:txBody>
      </p:sp>
      <p:sp>
        <p:nvSpPr>
          <p:cNvPr id="147" name="Shape 147"/>
          <p:cNvSpPr/>
          <p:nvPr>
            <p:ph type="body" idx="1"/>
          </p:nvPr>
        </p:nvSpPr>
        <p:spPr>
          <a:xfrm>
            <a:off x="1073017" y="4302125"/>
            <a:ext cx="10858766" cy="1149351"/>
          </a:xfrm>
          <a:prstGeom prst="rect">
            <a:avLst/>
          </a:prstGeom>
        </p:spPr>
        <p:txBody>
          <a:bodyPr/>
          <a:lstStyle>
            <a:lvl1pPr marL="0" indent="0">
              <a:buSzTx/>
              <a:buFontTx/>
              <a:buNone/>
              <a:defRPr>
                <a:solidFill>
                  <a:srgbClr val="000000"/>
                </a:solidFill>
              </a:defRPr>
            </a:lvl1pPr>
          </a:lstStyle>
          <a:p>
            <a:pPr lvl="0">
              <a:defRPr sz="1800"/>
            </a:pPr>
            <a:r>
              <a:rPr sz="3600"/>
              <a:t>Questions, reactions, and suggestions are welcome.</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pPr>
            <a:r>
              <a:rPr sz="4200"/>
              <a:t>Some Available Technologies</a:t>
            </a:r>
          </a:p>
        </p:txBody>
      </p:sp>
      <p:pic>
        <p:nvPicPr>
          <p:cNvPr id="51" name="circleof6.jpg"/>
          <p:cNvPicPr/>
          <p:nvPr/>
        </p:nvPicPr>
        <p:blipFill>
          <a:blip r:embed="rId2">
            <a:extLst/>
          </a:blip>
          <a:stretch>
            <a:fillRect/>
          </a:stretch>
        </p:blipFill>
        <p:spPr>
          <a:xfrm>
            <a:off x="9715500" y="2438813"/>
            <a:ext cx="2274553" cy="1675987"/>
          </a:xfrm>
          <a:prstGeom prst="rect">
            <a:avLst/>
          </a:prstGeom>
          <a:ln w="12700">
            <a:miter lim="400000"/>
          </a:ln>
        </p:spPr>
      </p:pic>
      <p:pic>
        <p:nvPicPr>
          <p:cNvPr id="52" name="fightback.png"/>
          <p:cNvPicPr/>
          <p:nvPr/>
        </p:nvPicPr>
        <p:blipFill>
          <a:blip r:embed="rId3">
            <a:extLst/>
          </a:blip>
          <a:stretch>
            <a:fillRect/>
          </a:stretch>
        </p:blipFill>
        <p:spPr>
          <a:xfrm>
            <a:off x="482600" y="2379321"/>
            <a:ext cx="4834617" cy="1515572"/>
          </a:xfrm>
          <a:prstGeom prst="rect">
            <a:avLst/>
          </a:prstGeom>
          <a:ln w="12700">
            <a:miter lim="400000"/>
          </a:ln>
        </p:spPr>
      </p:pic>
      <p:pic>
        <p:nvPicPr>
          <p:cNvPr id="53" name="harassmap-safe-zone1.jpg"/>
          <p:cNvPicPr/>
          <p:nvPr/>
        </p:nvPicPr>
        <p:blipFill>
          <a:blip r:embed="rId4">
            <a:extLst/>
          </a:blip>
          <a:stretch>
            <a:fillRect/>
          </a:stretch>
        </p:blipFill>
        <p:spPr>
          <a:xfrm>
            <a:off x="9291860" y="6588961"/>
            <a:ext cx="3325032" cy="3059029"/>
          </a:xfrm>
          <a:prstGeom prst="rect">
            <a:avLst/>
          </a:prstGeom>
          <a:ln w="12700">
            <a:miter lim="400000"/>
          </a:ln>
        </p:spPr>
      </p:pic>
      <p:pic>
        <p:nvPicPr>
          <p:cNvPr id="54" name="logo_cz_checkin.jpg"/>
          <p:cNvPicPr/>
          <p:nvPr/>
        </p:nvPicPr>
        <p:blipFill>
          <a:blip r:embed="rId5">
            <a:extLst/>
          </a:blip>
          <a:stretch>
            <a:fillRect/>
          </a:stretch>
        </p:blipFill>
        <p:spPr>
          <a:xfrm>
            <a:off x="9500226" y="4940300"/>
            <a:ext cx="2908301" cy="1244600"/>
          </a:xfrm>
          <a:prstGeom prst="rect">
            <a:avLst/>
          </a:prstGeom>
          <a:ln w="12700">
            <a:miter lim="400000"/>
          </a:ln>
        </p:spPr>
      </p:pic>
      <p:pic>
        <p:nvPicPr>
          <p:cNvPr id="55" name="onwatchscreen.320x480-75.jpg"/>
          <p:cNvPicPr/>
          <p:nvPr/>
        </p:nvPicPr>
        <p:blipFill>
          <a:blip r:embed="rId6">
            <a:extLst/>
          </a:blip>
          <a:stretch>
            <a:fillRect/>
          </a:stretch>
        </p:blipFill>
        <p:spPr>
          <a:xfrm>
            <a:off x="876300" y="4705350"/>
            <a:ext cx="2908300" cy="4362450"/>
          </a:xfrm>
          <a:prstGeom prst="rect">
            <a:avLst/>
          </a:prstGeom>
          <a:ln w="12700">
            <a:miter lim="400000"/>
          </a:ln>
        </p:spPr>
      </p:pic>
      <p:pic>
        <p:nvPicPr>
          <p:cNvPr id="56" name="safetipin.jpg"/>
          <p:cNvPicPr/>
          <p:nvPr/>
        </p:nvPicPr>
        <p:blipFill>
          <a:blip r:embed="rId7">
            <a:extLst/>
          </a:blip>
          <a:stretch>
            <a:fillRect/>
          </a:stretch>
        </p:blipFill>
        <p:spPr>
          <a:xfrm>
            <a:off x="5854546" y="8688778"/>
            <a:ext cx="1659468" cy="1244601"/>
          </a:xfrm>
          <a:prstGeom prst="rect">
            <a:avLst/>
          </a:prstGeom>
          <a:ln w="12700">
            <a:miter lim="400000"/>
          </a:ln>
        </p:spPr>
      </p:pic>
      <p:pic>
        <p:nvPicPr>
          <p:cNvPr id="57" name="safetipin2.jpg"/>
          <p:cNvPicPr/>
          <p:nvPr/>
        </p:nvPicPr>
        <p:blipFill>
          <a:blip r:embed="rId8">
            <a:extLst/>
          </a:blip>
          <a:stretch>
            <a:fillRect/>
          </a:stretch>
        </p:blipFill>
        <p:spPr>
          <a:xfrm>
            <a:off x="5507892" y="4801012"/>
            <a:ext cx="2352777" cy="4171127"/>
          </a:xfrm>
          <a:prstGeom prst="rect">
            <a:avLst/>
          </a:prstGeom>
          <a:ln w="12700">
            <a:miter lim="400000"/>
          </a:ln>
        </p:spPr>
      </p:pic>
      <p:pic>
        <p:nvPicPr>
          <p:cNvPr id="58" name="hollaback.jpg"/>
          <p:cNvPicPr/>
          <p:nvPr/>
        </p:nvPicPr>
        <p:blipFill>
          <a:blip r:embed="rId9">
            <a:extLst/>
          </a:blip>
          <a:stretch>
            <a:fillRect/>
          </a:stretch>
        </p:blipFill>
        <p:spPr>
          <a:xfrm>
            <a:off x="5458875" y="2206896"/>
            <a:ext cx="3505283" cy="2233283"/>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prstGeom prst="rect">
            <a:avLst/>
          </a:prstGeom>
        </p:spPr>
        <p:txBody>
          <a:bodyPr/>
          <a:lstStyle/>
          <a:p>
            <a:pPr lvl="0">
              <a:defRPr sz="1800"/>
            </a:pPr>
            <a:r>
              <a:rPr sz="4200"/>
              <a:t>The problem of public sexual harassment in Bangladesh</a:t>
            </a:r>
          </a:p>
        </p:txBody>
      </p:sp>
      <p:sp>
        <p:nvSpPr>
          <p:cNvPr id="61" name="Shape 61"/>
          <p:cNvSpPr/>
          <p:nvPr>
            <p:ph type="body" idx="1"/>
          </p:nvPr>
        </p:nvSpPr>
        <p:spPr>
          <a:prstGeom prst="rect">
            <a:avLst/>
          </a:prstGeom>
        </p:spPr>
        <p:txBody>
          <a:bodyPr/>
          <a:lstStyle/>
          <a:p>
            <a:pPr lvl="0" marL="420623" indent="-420623" defTabSz="537463">
              <a:spcBef>
                <a:spcPts val="3800"/>
              </a:spcBef>
              <a:defRPr sz="1800">
                <a:solidFill>
                  <a:srgbClr val="000000"/>
                </a:solidFill>
              </a:defRPr>
            </a:pPr>
            <a:r>
              <a:rPr sz="3312"/>
              <a:t>Public sexual harassment includes verbal and nonverbal behaviors ranging from whistles, leers, and winks to unwanted physical contact, catcalls, and sexually suggestive remarks.</a:t>
            </a:r>
            <a:endParaRPr sz="3312"/>
          </a:p>
          <a:p>
            <a:pPr lvl="0" marL="420623" indent="-420623" defTabSz="537463">
              <a:spcBef>
                <a:spcPts val="3800"/>
              </a:spcBef>
              <a:defRPr sz="1800">
                <a:solidFill>
                  <a:srgbClr val="000000"/>
                </a:solidFill>
              </a:defRPr>
            </a:pPr>
            <a:r>
              <a:rPr sz="3312"/>
              <a:t>According to local crime reports, 4,853 incidents of violence against women took place in Dhaka from October 2011 to September 2012.</a:t>
            </a:r>
            <a:endParaRPr sz="3312"/>
          </a:p>
          <a:p>
            <a:pPr lvl="0" marL="420623" indent="-420623" defTabSz="537463">
              <a:spcBef>
                <a:spcPts val="3800"/>
              </a:spcBef>
              <a:defRPr sz="1800">
                <a:solidFill>
                  <a:srgbClr val="000000"/>
                </a:solidFill>
              </a:defRPr>
            </a:pPr>
            <a:r>
              <a:rPr sz="3312"/>
              <a:t>Anecdotal evidence from local newspapers, international media reports, comparative experience and our own ethnographic work suggests that incidents of sexual violence are routinely underreported.</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prstGeom prst="rect">
            <a:avLst/>
          </a:prstGeom>
        </p:spPr>
        <p:txBody>
          <a:bodyPr/>
          <a:lstStyle/>
          <a:p>
            <a:pPr lvl="0">
              <a:defRPr sz="1800"/>
            </a:pPr>
            <a:r>
              <a:rPr sz="4200"/>
              <a:t>Online Survey</a:t>
            </a:r>
          </a:p>
        </p:txBody>
      </p:sp>
      <p:sp>
        <p:nvSpPr>
          <p:cNvPr id="64" name="Shape 64"/>
          <p:cNvSpPr/>
          <p:nvPr>
            <p:ph type="body" idx="1"/>
          </p:nvPr>
        </p:nvSpPr>
        <p:spPr>
          <a:prstGeom prst="rect">
            <a:avLst/>
          </a:prstGeom>
        </p:spPr>
        <p:txBody>
          <a:bodyPr/>
          <a:lstStyle/>
          <a:p>
            <a:pPr lvl="0" marL="452627" indent="-452627" defTabSz="578358">
              <a:spcBef>
                <a:spcPts val="4100"/>
              </a:spcBef>
              <a:defRPr sz="1800">
                <a:solidFill>
                  <a:srgbClr val="000000"/>
                </a:solidFill>
              </a:defRPr>
            </a:pPr>
            <a:r>
              <a:rPr sz="3564">
                <a:solidFill>
                  <a:srgbClr val="010101"/>
                </a:solidFill>
              </a:rPr>
              <a:t>We asked if they had any direct or indirect experience of being harassed in a public place, and if they had witnessed such events.</a:t>
            </a:r>
            <a:endParaRPr sz="3564">
              <a:solidFill>
                <a:srgbClr val="010101"/>
              </a:solidFill>
            </a:endParaRPr>
          </a:p>
          <a:p>
            <a:pPr lvl="0" marL="452627" indent="-452627" defTabSz="578358">
              <a:spcBef>
                <a:spcPts val="4100"/>
              </a:spcBef>
              <a:defRPr sz="1800">
                <a:solidFill>
                  <a:srgbClr val="000000"/>
                </a:solidFill>
              </a:defRPr>
            </a:pPr>
            <a:r>
              <a:rPr sz="3564">
                <a:solidFill>
                  <a:srgbClr val="010101"/>
                </a:solidFill>
              </a:rPr>
              <a:t>survey circulated to university students through Facebook groups.</a:t>
            </a:r>
            <a:endParaRPr sz="3564">
              <a:solidFill>
                <a:srgbClr val="010101"/>
              </a:solidFill>
            </a:endParaRPr>
          </a:p>
          <a:p>
            <a:pPr lvl="0" marL="452627" indent="-452627" defTabSz="578358">
              <a:spcBef>
                <a:spcPts val="4100"/>
              </a:spcBef>
              <a:defRPr sz="1800">
                <a:solidFill>
                  <a:srgbClr val="000000"/>
                </a:solidFill>
              </a:defRPr>
            </a:pPr>
            <a:r>
              <a:rPr sz="3564">
                <a:solidFill>
                  <a:srgbClr val="010101"/>
                </a:solidFill>
              </a:rPr>
              <a:t>121 responses (51 women, 42 men, remainder undisclosed)</a:t>
            </a:r>
            <a:endParaRPr sz="3564">
              <a:solidFill>
                <a:srgbClr val="010101"/>
              </a:solidFill>
            </a:endParaRPr>
          </a:p>
          <a:p>
            <a:pPr lvl="0" marL="452627" indent="-452627" defTabSz="578358">
              <a:spcBef>
                <a:spcPts val="4100"/>
              </a:spcBef>
              <a:defRPr sz="1800">
                <a:solidFill>
                  <a:srgbClr val="000000"/>
                </a:solidFill>
              </a:defRPr>
            </a:pPr>
            <a:r>
              <a:rPr sz="3564">
                <a:solidFill>
                  <a:srgbClr val="010101"/>
                </a:solidFill>
              </a:rPr>
              <a:t>7 women and 2 men shared additional information via email, telephone conversation, or face-to-face meetings.</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pPr>
            <a:r>
              <a:rPr sz="4200"/>
              <a:t>Online Survey (cont’d)</a:t>
            </a:r>
          </a:p>
        </p:txBody>
      </p:sp>
      <p:sp>
        <p:nvSpPr>
          <p:cNvPr id="67" name="Shape 67"/>
          <p:cNvSpPr/>
          <p:nvPr>
            <p:ph type="body" idx="1"/>
          </p:nvPr>
        </p:nvSpPr>
        <p:spPr>
          <a:xfrm>
            <a:off x="571500" y="2222500"/>
            <a:ext cx="5582940" cy="6667500"/>
          </a:xfrm>
          <a:prstGeom prst="rect">
            <a:avLst/>
          </a:prstGeom>
        </p:spPr>
        <p:txBody>
          <a:bodyPr/>
          <a:lstStyle/>
          <a:p>
            <a:pPr lvl="0">
              <a:defRPr sz="1800">
                <a:solidFill>
                  <a:srgbClr val="000000"/>
                </a:solidFill>
              </a:defRPr>
            </a:pPr>
            <a:r>
              <a:rPr sz="3600"/>
              <a:t>All of the respondent said that they had seen women being harassed in public places.</a:t>
            </a:r>
            <a:endParaRPr sz="3600"/>
          </a:p>
          <a:p>
            <a:pPr lvl="0">
              <a:defRPr sz="1800">
                <a:solidFill>
                  <a:srgbClr val="000000"/>
                </a:solidFill>
              </a:defRPr>
            </a:pPr>
            <a:r>
              <a:rPr sz="3600"/>
              <a:t>72 such incidents took place in public vehicles, 21 in public streets, and 30 in public gatherings such as rallies or concerts.</a:t>
            </a:r>
          </a:p>
        </p:txBody>
      </p:sp>
      <p:sp>
        <p:nvSpPr>
          <p:cNvPr id="68" name="Shape 68"/>
          <p:cNvSpPr/>
          <p:nvPr/>
        </p:nvSpPr>
        <p:spPr>
          <a:xfrm>
            <a:off x="7200900" y="2120900"/>
            <a:ext cx="5582940" cy="66675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566674">
              <a:spcBef>
                <a:spcPts val="4000"/>
              </a:spcBef>
              <a:buFont typeface="Helvetica Neue"/>
              <a:defRPr sz="1800"/>
            </a:pPr>
            <a:r>
              <a:rPr sz="3492">
                <a:solidFill>
                  <a:srgbClr val="353CCE"/>
                </a:solidFill>
              </a:rPr>
              <a:t>“</a:t>
            </a:r>
            <a:r>
              <a:rPr i="1" sz="3492">
                <a:solidFill>
                  <a:srgbClr val="353CCE"/>
                </a:solidFill>
                <a:latin typeface="Georgia"/>
                <a:ea typeface="Georgia"/>
                <a:cs typeface="Georgia"/>
                <a:sym typeface="Georgia"/>
              </a:rPr>
              <a:t>You will hardly find any Bangladeshi girl who traveled on the streets and has not experienced sexual harassment. Some women are brave enough to talk about it, while others remain silent for many reasons.</a:t>
            </a:r>
            <a:r>
              <a:rPr sz="3492">
                <a:solidFill>
                  <a:srgbClr val="353CCE"/>
                </a:solidFill>
              </a:rPr>
              <a:t>”</a:t>
            </a:r>
            <a:endParaRPr sz="3492">
              <a:solidFill>
                <a:srgbClr val="353CCE"/>
              </a:solidFill>
            </a:endParaRPr>
          </a:p>
          <a:p>
            <a:pPr lvl="0" defTabSz="566674">
              <a:spcBef>
                <a:spcPts val="4000"/>
              </a:spcBef>
              <a:buFont typeface="Helvetica Neue"/>
              <a:defRPr sz="1800"/>
            </a:pPr>
            <a:r>
              <a:rPr sz="3492">
                <a:solidFill>
                  <a:srgbClr val="353CCE"/>
                </a:solidFill>
              </a:rPr>
              <a:t>-</a:t>
            </a:r>
            <a:r>
              <a:rPr i="1" sz="3007">
                <a:solidFill>
                  <a:srgbClr val="353CCE"/>
                </a:solidFill>
              </a:rPr>
              <a:t>An anonymous online survey participant</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sz="1800"/>
            </a:pPr>
            <a:r>
              <a:rPr sz="4200"/>
              <a:t>Focus Group Discussion</a:t>
            </a:r>
          </a:p>
        </p:txBody>
      </p:sp>
      <p:sp>
        <p:nvSpPr>
          <p:cNvPr id="71" name="Shape 71"/>
          <p:cNvSpPr/>
          <p:nvPr>
            <p:ph type="body" idx="1"/>
          </p:nvPr>
        </p:nvSpPr>
        <p:spPr>
          <a:prstGeom prst="rect">
            <a:avLst/>
          </a:prstGeom>
        </p:spPr>
        <p:txBody>
          <a:bodyPr/>
          <a:lstStyle/>
          <a:p>
            <a:pPr lvl="0">
              <a:defRPr sz="1800">
                <a:solidFill>
                  <a:srgbClr val="000000"/>
                </a:solidFill>
              </a:defRPr>
            </a:pPr>
            <a:r>
              <a:rPr sz="3600"/>
              <a:t>Female students from universities were invited to one of these three universities.</a:t>
            </a:r>
            <a:endParaRPr sz="3600"/>
          </a:p>
          <a:p>
            <a:pPr lvl="0">
              <a:defRPr sz="1800">
                <a:solidFill>
                  <a:srgbClr val="000000"/>
                </a:solidFill>
              </a:defRPr>
            </a:pPr>
            <a:r>
              <a:rPr sz="3600"/>
              <a:t>Invitations were sent out with the help of a students volunteer organization, called “Community Action”.</a:t>
            </a:r>
            <a:endParaRPr sz="3600"/>
          </a:p>
          <a:p>
            <a:pPr lvl="0">
              <a:defRPr sz="1800">
                <a:solidFill>
                  <a:srgbClr val="000000"/>
                </a:solidFill>
              </a:defRPr>
            </a:pPr>
            <a:r>
              <a:rPr sz="3600"/>
              <a:t>A female faculty member conducted the focus group discussion in a closed room for three hours.</a:t>
            </a:r>
            <a:endParaRPr sz="3600"/>
          </a:p>
          <a:p>
            <a:pPr lvl="0">
              <a:defRPr sz="1800">
                <a:solidFill>
                  <a:srgbClr val="000000"/>
                </a:solidFill>
              </a:defRPr>
            </a:pPr>
            <a:r>
              <a:rPr sz="3600"/>
              <a:t>A total of 13 women participated in the discussion.</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sz="1800"/>
            </a:pPr>
            <a:r>
              <a:rPr sz="4200"/>
              <a:t>Focus Group Discussion</a:t>
            </a:r>
          </a:p>
        </p:txBody>
      </p:sp>
      <p:sp>
        <p:nvSpPr>
          <p:cNvPr id="74" name="Shape 74"/>
          <p:cNvSpPr/>
          <p:nvPr>
            <p:ph type="body" idx="1"/>
          </p:nvPr>
        </p:nvSpPr>
        <p:spPr>
          <a:xfrm>
            <a:off x="571500" y="2222500"/>
            <a:ext cx="5816104" cy="6667500"/>
          </a:xfrm>
          <a:prstGeom prst="rect">
            <a:avLst/>
          </a:prstGeom>
        </p:spPr>
        <p:txBody>
          <a:bodyPr/>
          <a:lstStyle/>
          <a:p>
            <a:pPr lvl="0">
              <a:defRPr sz="1800">
                <a:solidFill>
                  <a:srgbClr val="000000"/>
                </a:solidFill>
              </a:defRPr>
            </a:pPr>
            <a:r>
              <a:rPr sz="3600"/>
              <a:t>Participants identified three most vulnerable places: public buses, crowd, and lonely streets in the dark.</a:t>
            </a:r>
            <a:endParaRPr sz="3600"/>
          </a:p>
          <a:p>
            <a:pPr lvl="0">
              <a:defRPr sz="1800">
                <a:solidFill>
                  <a:srgbClr val="000000"/>
                </a:solidFill>
              </a:defRPr>
            </a:pPr>
            <a:r>
              <a:rPr sz="3600"/>
              <a:t>They expressed their frustration and anger during the discussion.</a:t>
            </a:r>
          </a:p>
        </p:txBody>
      </p:sp>
      <p:sp>
        <p:nvSpPr>
          <p:cNvPr id="75" name="Shape 75"/>
          <p:cNvSpPr/>
          <p:nvPr/>
        </p:nvSpPr>
        <p:spPr>
          <a:xfrm>
            <a:off x="7713464" y="2794000"/>
            <a:ext cx="4665713" cy="475471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200"/>
              </a:spcBef>
              <a:buFont typeface="Helvetica Neue"/>
              <a:defRPr sz="1800"/>
            </a:pPr>
            <a:r>
              <a:rPr i="1" sz="3600">
                <a:solidFill>
                  <a:srgbClr val="3E3AD3"/>
                </a:solidFill>
                <a:latin typeface="Georgia"/>
                <a:ea typeface="Georgia"/>
                <a:cs typeface="Georgia"/>
                <a:sym typeface="Georgia"/>
              </a:rPr>
              <a:t>“My mother taught me to stay quiet. But I will ask my daughter to carry a knife.”</a:t>
            </a:r>
            <a:endParaRPr i="1" sz="3600">
              <a:solidFill>
                <a:srgbClr val="3E3AD3"/>
              </a:solidFill>
              <a:latin typeface="Georgia"/>
              <a:ea typeface="Georgia"/>
              <a:cs typeface="Georgia"/>
              <a:sym typeface="Georgia"/>
            </a:endParaRPr>
          </a:p>
          <a:p>
            <a:pPr lvl="0">
              <a:spcBef>
                <a:spcPts val="4200"/>
              </a:spcBef>
              <a:buFont typeface="Helvetica Neue"/>
              <a:defRPr sz="1800"/>
            </a:pPr>
            <a:r>
              <a:rPr i="1" sz="3600">
                <a:solidFill>
                  <a:srgbClr val="3E3AD3"/>
                </a:solidFill>
                <a:latin typeface="Georgia"/>
                <a:ea typeface="Georgia"/>
                <a:cs typeface="Georgia"/>
                <a:sym typeface="Georgia"/>
              </a:rPr>
              <a:t>-</a:t>
            </a:r>
            <a:r>
              <a:rPr i="1" sz="3100">
                <a:solidFill>
                  <a:srgbClr val="3E3AD3"/>
                </a:solidFill>
                <a:latin typeface="Helvetica Neue"/>
                <a:ea typeface="Helvetica Neue"/>
                <a:cs typeface="Helvetica Neue"/>
                <a:sym typeface="Helvetica Neue"/>
              </a:rPr>
              <a:t>A Focus Group Discussion participant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pPr>
            <a:r>
              <a:rPr sz="4200"/>
              <a:t>One-on-one Interviews</a:t>
            </a:r>
          </a:p>
        </p:txBody>
      </p:sp>
      <p:sp>
        <p:nvSpPr>
          <p:cNvPr id="78" name="Shape 78"/>
          <p:cNvSpPr/>
          <p:nvPr>
            <p:ph type="body" idx="1"/>
          </p:nvPr>
        </p:nvSpPr>
        <p:spPr>
          <a:prstGeom prst="rect">
            <a:avLst/>
          </a:prstGeom>
        </p:spPr>
        <p:txBody>
          <a:bodyPr/>
          <a:lstStyle/>
          <a:p>
            <a:pPr lvl="0" marL="356615" indent="-356615" defTabSz="455675">
              <a:spcBef>
                <a:spcPts val="3200"/>
              </a:spcBef>
              <a:defRPr sz="1800">
                <a:solidFill>
                  <a:srgbClr val="000000"/>
                </a:solidFill>
              </a:defRPr>
            </a:pPr>
            <a:r>
              <a:rPr sz="2807"/>
              <a:t>Participants were invited by online advertisement through Facebook groups, and flyers on the university notice boards.</a:t>
            </a:r>
            <a:endParaRPr sz="2807"/>
          </a:p>
          <a:p>
            <a:pPr lvl="0" marL="356615" indent="-356615" defTabSz="455675">
              <a:spcBef>
                <a:spcPts val="3200"/>
              </a:spcBef>
              <a:defRPr sz="1800">
                <a:solidFill>
                  <a:srgbClr val="000000"/>
                </a:solidFill>
              </a:defRPr>
            </a:pPr>
            <a:r>
              <a:rPr sz="2807"/>
              <a:t>Interviews were taken by a female faculty member of each of the three universities at the office room of the faculty member. Participants were asked about their experiences of facing or witnessing sexual harassments. </a:t>
            </a:r>
            <a:endParaRPr sz="2807"/>
          </a:p>
          <a:p>
            <a:pPr lvl="0" marL="356615" indent="-356615" defTabSz="455675">
              <a:spcBef>
                <a:spcPts val="3200"/>
              </a:spcBef>
              <a:defRPr sz="1800">
                <a:solidFill>
                  <a:srgbClr val="000000"/>
                </a:solidFill>
              </a:defRPr>
            </a:pPr>
            <a:r>
              <a:rPr sz="2807"/>
              <a:t>Many women set up interviews, but did not show up. Some them showed up, but the decided not to talk to. Couple of them started talking, but then felt uncomfortable, and then left. We deleted the notes of these participants as per their request.</a:t>
            </a:r>
            <a:endParaRPr sz="2807"/>
          </a:p>
          <a:p>
            <a:pPr lvl="0" marL="356615" indent="-356615" defTabSz="455675">
              <a:spcBef>
                <a:spcPts val="3200"/>
              </a:spcBef>
              <a:defRPr sz="1800">
                <a:solidFill>
                  <a:srgbClr val="000000"/>
                </a:solidFill>
              </a:defRPr>
            </a:pPr>
            <a:r>
              <a:rPr sz="2807"/>
              <a:t>In one case, two women came together and one helped the other to tell her story. In some instances, participants refused to be audio-recorded, so the interviewers took hand-notes.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