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xlsx" ContentType="application/vnd.openxmlformats-officedocument.spreadsheetml.sheet"/>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5" r:id="rId1"/>
    <p:sldMasterId id="2147483678" r:id="rId2"/>
    <p:sldMasterId id="2147483801" r:id="rId3"/>
  </p:sldMasterIdLst>
  <p:notesMasterIdLst>
    <p:notesMasterId r:id="rId31"/>
  </p:notesMasterIdLst>
  <p:sldIdLst>
    <p:sldId id="385" r:id="rId4"/>
    <p:sldId id="347" r:id="rId5"/>
    <p:sldId id="386" r:id="rId6"/>
    <p:sldId id="333" r:id="rId7"/>
    <p:sldId id="349" r:id="rId8"/>
    <p:sldId id="309" r:id="rId9"/>
    <p:sldId id="382" r:id="rId10"/>
    <p:sldId id="365" r:id="rId11"/>
    <p:sldId id="338" r:id="rId12"/>
    <p:sldId id="377" r:id="rId13"/>
    <p:sldId id="374" r:id="rId14"/>
    <p:sldId id="397" r:id="rId15"/>
    <p:sldId id="376" r:id="rId16"/>
    <p:sldId id="342" r:id="rId17"/>
    <p:sldId id="306" r:id="rId18"/>
    <p:sldId id="394" r:id="rId19"/>
    <p:sldId id="395" r:id="rId20"/>
    <p:sldId id="396" r:id="rId21"/>
    <p:sldId id="398" r:id="rId22"/>
    <p:sldId id="399" r:id="rId23"/>
    <p:sldId id="344" r:id="rId24"/>
    <p:sldId id="343" r:id="rId25"/>
    <p:sldId id="345" r:id="rId26"/>
    <p:sldId id="388" r:id="rId27"/>
    <p:sldId id="391" r:id="rId28"/>
    <p:sldId id="282" r:id="rId29"/>
    <p:sldId id="383" r:id="rId30"/>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433136" marR="0" indent="-433136" algn="l" defTabSz="914400" rtl="0" fontAlgn="auto" latinLnBrk="0" hangingPunct="0">
      <a:lnSpc>
        <a:spcPct val="100000"/>
      </a:lnSpc>
      <a:spcBef>
        <a:spcPts val="0"/>
      </a:spcBef>
      <a:spcAft>
        <a:spcPts val="0"/>
      </a:spcAft>
      <a:buClrTx/>
      <a:buSzPct val="100000"/>
      <a:buFont typeface="Arial"/>
      <a:buChar char="•"/>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7A"/>
    <a:srgbClr val="FFF454"/>
    <a:srgbClr val="FDFFFF"/>
    <a:srgbClr val="12007C"/>
    <a:srgbClr val="B167FD"/>
    <a:srgbClr val="EBE4ED"/>
    <a:srgbClr val="E630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entury Gothic"/>
          <a:ea typeface="Century Gothic"/>
          <a:cs typeface="Century Gothic"/>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CCCA"/>
          </a:solidFill>
        </a:fill>
      </a:tcStyle>
    </a:wholeTbl>
    <a:band2H>
      <a:tcTxStyle/>
      <a:tcStyle>
        <a:tcBdr/>
        <a:fill>
          <a:solidFill>
            <a:srgbClr val="F0E7E6"/>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entury Gothic"/>
          <a:ea typeface="Century Gothic"/>
          <a:cs typeface="Century Gothic"/>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FD8CF"/>
          </a:solidFill>
        </a:fill>
      </a:tcStyle>
    </a:wholeTbl>
    <a:band2H>
      <a:tcTxStyle/>
      <a:tcStyle>
        <a:tcBdr/>
        <a:fill>
          <a:solidFill>
            <a:srgbClr val="EFECE8"/>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entury Gothic"/>
          <a:ea typeface="Century Gothic"/>
          <a:cs typeface="Century Gothic"/>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3E2DB"/>
          </a:solidFill>
        </a:fill>
      </a:tcStyle>
    </a:wholeTbl>
    <a:band2H>
      <a:tcTxStyle/>
      <a:tcStyle>
        <a:tcBdr/>
        <a:fill>
          <a:solidFill>
            <a:srgbClr val="EAF1EE"/>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entury Gothic"/>
          <a:ea typeface="Century Gothic"/>
          <a:cs typeface="Century Gothic"/>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entury Gothic"/>
          <a:ea typeface="Century Gothic"/>
          <a:cs typeface="Century Gothic"/>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entury Gothic"/>
          <a:ea typeface="Century Gothic"/>
          <a:cs typeface="Century Gothic"/>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entury Gothic"/>
          <a:ea typeface="Century Gothic"/>
          <a:cs typeface="Century Gothic"/>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entury Gothic"/>
          <a:ea typeface="Century Gothic"/>
          <a:cs typeface="Century Gothic"/>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entury Gothic"/>
          <a:ea typeface="Century Gothic"/>
          <a:cs typeface="Century Gothic"/>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Century Gothic"/>
          <a:ea typeface="Century Gothic"/>
          <a:cs typeface="Century Gothic"/>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entury Gothic"/>
          <a:ea typeface="Century Gothic"/>
          <a:cs typeface="Century Gothic"/>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entury Gothic"/>
          <a:ea typeface="Century Gothic"/>
          <a:cs typeface="Century Gothic"/>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2" autoAdjust="0"/>
    <p:restoredTop sz="71452" autoAdjust="0"/>
  </p:normalViewPr>
  <p:slideViewPr>
    <p:cSldViewPr snapToGrid="0" snapToObjects="1">
      <p:cViewPr varScale="1">
        <p:scale>
          <a:sx n="72" d="100"/>
          <a:sy n="72" d="100"/>
        </p:scale>
        <p:origin x="-255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doughnutChart>
        <c:varyColors val="1"/>
        <c:ser>
          <c:idx val="0"/>
          <c:order val="0"/>
          <c:tx>
            <c:strRef>
              <c:f>Sheet1!$B$1</c:f>
              <c:strCache>
                <c:ptCount val="1"/>
                <c:pt idx="0">
                  <c:v>Sales</c:v>
                </c:pt>
              </c:strCache>
            </c:strRef>
          </c:tx>
          <c:dLbls>
            <c:showLegendKey val="0"/>
            <c:showVal val="1"/>
            <c:showCatName val="0"/>
            <c:showSerName val="0"/>
            <c:showPercent val="0"/>
            <c:showBubbleSize val="0"/>
            <c:showLeaderLines val="1"/>
          </c:dLbls>
          <c:cat>
            <c:strRef>
              <c:f>Sheet1!$A$2:$A$3</c:f>
              <c:strCache>
                <c:ptCount val="2"/>
                <c:pt idx="0">
                  <c:v>1st Qtr</c:v>
                </c:pt>
                <c:pt idx="1">
                  <c:v>2nd Qtr</c:v>
                </c:pt>
              </c:strCache>
            </c:strRef>
          </c:cat>
          <c:val>
            <c:numRef>
              <c:f>Sheet1!$B$2:$B$3</c:f>
              <c:numCache>
                <c:formatCode>General</c:formatCode>
                <c:ptCount val="2"/>
                <c:pt idx="0">
                  <c:v>50.0</c:v>
                </c:pt>
                <c:pt idx="1">
                  <c:v>50.0</c:v>
                </c:pt>
              </c:numCache>
            </c:numRef>
          </c:val>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spPr>
    <a:solidFill>
      <a:schemeClr val="lt1"/>
    </a:solidFill>
    <a:ln w="6350" cap="flat" cmpd="sng"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doughnutChart>
        <c:varyColors val="1"/>
        <c:ser>
          <c:idx val="0"/>
          <c:order val="0"/>
          <c:tx>
            <c:strRef>
              <c:f>Sheet1!$B$1</c:f>
              <c:strCache>
                <c:ptCount val="1"/>
                <c:pt idx="0">
                  <c:v>Sales</c:v>
                </c:pt>
              </c:strCache>
            </c:strRef>
          </c:tx>
          <c:dLbls>
            <c:showLegendKey val="0"/>
            <c:showVal val="1"/>
            <c:showCatName val="0"/>
            <c:showSerName val="0"/>
            <c:showPercent val="0"/>
            <c:showBubbleSize val="0"/>
            <c:showLeaderLines val="1"/>
          </c:dLbls>
          <c:cat>
            <c:strRef>
              <c:f>Sheet1!$A$2:$A$3</c:f>
              <c:strCache>
                <c:ptCount val="2"/>
                <c:pt idx="0">
                  <c:v>1st Qtr</c:v>
                </c:pt>
                <c:pt idx="1">
                  <c:v>2nd Qtr</c:v>
                </c:pt>
              </c:strCache>
            </c:strRef>
          </c:cat>
          <c:val>
            <c:numRef>
              <c:f>Sheet1!$B$2:$B$3</c:f>
              <c:numCache>
                <c:formatCode>General</c:formatCode>
                <c:ptCount val="2"/>
                <c:pt idx="0">
                  <c:v>60.0</c:v>
                </c:pt>
                <c:pt idx="1">
                  <c:v>40.0</c:v>
                </c:pt>
              </c:numCache>
            </c:numRef>
          </c:val>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spPr>
    <a:solidFill>
      <a:schemeClr val="lt1"/>
    </a:solidFill>
    <a:ln w="6350" cap="flat" cmpd="sng"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doughnutChart>
        <c:varyColors val="1"/>
        <c:ser>
          <c:idx val="0"/>
          <c:order val="0"/>
          <c:tx>
            <c:strRef>
              <c:f>Sheet1!$B$1</c:f>
              <c:strCache>
                <c:ptCount val="1"/>
                <c:pt idx="0">
                  <c:v>Sales</c:v>
                </c:pt>
              </c:strCache>
            </c:strRef>
          </c:tx>
          <c:dLbls>
            <c:showLegendKey val="0"/>
            <c:showVal val="1"/>
            <c:showCatName val="0"/>
            <c:showSerName val="0"/>
            <c:showPercent val="0"/>
            <c:showBubbleSize val="0"/>
            <c:showLeaderLines val="1"/>
          </c:dLbls>
          <c:cat>
            <c:strRef>
              <c:f>Sheet1!$A$2:$A$3</c:f>
              <c:strCache>
                <c:ptCount val="2"/>
                <c:pt idx="0">
                  <c:v>1st Qtr</c:v>
                </c:pt>
                <c:pt idx="1">
                  <c:v>2nd Qtr</c:v>
                </c:pt>
              </c:strCache>
            </c:strRef>
          </c:cat>
          <c:val>
            <c:numRef>
              <c:f>Sheet1!$B$2:$B$3</c:f>
              <c:numCache>
                <c:formatCode>General</c:formatCode>
                <c:ptCount val="2"/>
                <c:pt idx="0">
                  <c:v>75.0</c:v>
                </c:pt>
                <c:pt idx="1">
                  <c:v>25.0</c:v>
                </c:pt>
              </c:numCache>
            </c:numRef>
          </c:val>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spPr>
    <a:solidFill>
      <a:schemeClr val="lt1"/>
    </a:solidFill>
    <a:ln w="6350" cap="flat" cmpd="sng"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xfrm>
            <a:off x="1143000" y="685800"/>
            <a:ext cx="4572000" cy="3429000"/>
          </a:xfrm>
          <a:prstGeom prst="rect">
            <a:avLst/>
          </a:prstGeom>
        </p:spPr>
        <p:txBody>
          <a:bodyPr/>
          <a:lstStyle/>
          <a:p>
            <a:endParaRPr/>
          </a:p>
        </p:txBody>
      </p:sp>
      <p:sp>
        <p:nvSpPr>
          <p:cNvPr id="204" name="Shape 20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354900156"/>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a:t>
            </a:r>
            <a:r>
              <a:rPr lang="uk-UA" dirty="0" smtClean="0"/>
              <a:t>’</a:t>
            </a:r>
            <a:r>
              <a:rPr lang="en-US" dirty="0" smtClean="0"/>
              <a:t>t Use Your Phone at the dinner table.</a:t>
            </a:r>
          </a:p>
          <a:p>
            <a:endParaRPr lang="en-US" dirty="0" smtClean="0"/>
          </a:p>
          <a:p>
            <a:r>
              <a:rPr lang="en-US" dirty="0" smtClean="0"/>
              <a:t>On November 2015, when I read this quote</a:t>
            </a:r>
            <a:r>
              <a:rPr lang="en-US" baseline="0" dirty="0" smtClean="0"/>
              <a:t> as a news headline, I was a bit shocked. Did His</a:t>
            </a:r>
            <a:r>
              <a:rPr lang="en-US" dirty="0" smtClean="0"/>
              <a:t> Holiness criticized my research? But as I read through the article, I was assured</a:t>
            </a:r>
            <a:r>
              <a:rPr lang="en-US" baseline="0" dirty="0" smtClean="0"/>
              <a:t> that he was not.</a:t>
            </a:r>
            <a:endParaRPr lang="en-US" dirty="0"/>
          </a:p>
        </p:txBody>
      </p:sp>
    </p:spTree>
    <p:extLst>
      <p:ext uri="{BB962C8B-B14F-4D97-AF65-F5344CB8AC3E}">
        <p14:creationId xmlns:p14="http://schemas.microsoft.com/office/powerpoint/2010/main" val="2336043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Deployment,</a:t>
            </a:r>
          </a:p>
          <a:p>
            <a:endParaRPr lang="en-US" dirty="0" smtClean="0"/>
          </a:p>
          <a:p>
            <a:r>
              <a:rPr lang="en-US" dirty="0" smtClean="0"/>
              <a:t>Family</a:t>
            </a:r>
            <a:r>
              <a:rPr lang="en-US" baseline="0" dirty="0" smtClean="0"/>
              <a:t> members looked into it for a second and then talked among themselves</a:t>
            </a:r>
            <a:endParaRPr lang="en-US" dirty="0"/>
          </a:p>
        </p:txBody>
      </p:sp>
    </p:spTree>
    <p:extLst>
      <p:ext uri="{BB962C8B-B14F-4D97-AF65-F5344CB8AC3E}">
        <p14:creationId xmlns:p14="http://schemas.microsoft.com/office/powerpoint/2010/main" val="4231959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pPr marL="0" marR="0" indent="0" defTabSz="914400" eaLnBrk="1" fontAlgn="auto" latinLnBrk="0" hangingPunct="1">
              <a:lnSpc>
                <a:spcPct val="100000"/>
              </a:lnSpc>
              <a:spcBef>
                <a:spcPts val="0"/>
              </a:spcBef>
              <a:spcAft>
                <a:spcPts val="0"/>
              </a:spcAft>
              <a:buClrTx/>
              <a:buSzTx/>
              <a:buFontTx/>
              <a:buNone/>
              <a:tabLst/>
              <a:defRPr/>
            </a:pPr>
            <a:r>
              <a:rPr lang="en-US" sz="1200" baseline="0" dirty="0" smtClean="0"/>
              <a:t>Family mealtimes are important site for the social construction</a:t>
            </a:r>
            <a:r>
              <a:rPr lang="en-US" sz="1200" dirty="0" smtClean="0">
                <a:effectLst/>
                <a:latin typeface="+mn-lt"/>
                <a:ea typeface="+mn-ea"/>
                <a:cs typeface="+mn-cs"/>
                <a:sym typeface="Calibri"/>
              </a:rPr>
              <a:t> shared knowledge, sensibilities, and moral perspectives.</a:t>
            </a:r>
          </a:p>
          <a:p>
            <a:pPr marL="0" marR="0" indent="0" defTabSz="914400" eaLnBrk="1" fontAlgn="auto" latinLnBrk="0" hangingPunct="1">
              <a:lnSpc>
                <a:spcPct val="100000"/>
              </a:lnSpc>
              <a:spcBef>
                <a:spcPts val="0"/>
              </a:spcBef>
              <a:spcAft>
                <a:spcPts val="0"/>
              </a:spcAft>
              <a:buClrTx/>
              <a:buSzTx/>
              <a:buFontTx/>
              <a:buNone/>
              <a:tabLst/>
              <a:defRPr/>
            </a:pPr>
            <a:r>
              <a:rPr lang="en-US" sz="1200" dirty="0" smtClean="0">
                <a:effectLst/>
                <a:latin typeface="+mn-lt"/>
                <a:ea typeface="+mn-ea"/>
                <a:cs typeface="+mn-cs"/>
                <a:sym typeface="Calibri"/>
              </a:rPr>
              <a:t>THE ONLY TIME OF THE DAY when all members come together. </a:t>
            </a:r>
          </a:p>
          <a:p>
            <a:pPr marL="0" marR="0" indent="0" defTabSz="914400" eaLnBrk="1" fontAlgn="auto" latinLnBrk="0" hangingPunct="1">
              <a:lnSpc>
                <a:spcPct val="100000"/>
              </a:lnSpc>
              <a:spcBef>
                <a:spcPts val="0"/>
              </a:spcBef>
              <a:spcAft>
                <a:spcPts val="0"/>
              </a:spcAft>
              <a:buClrTx/>
              <a:buSzTx/>
              <a:buFontTx/>
              <a:buNone/>
              <a:tabLst/>
              <a:defRPr/>
            </a:pPr>
            <a:endParaRPr lang="en-US" sz="1200" dirty="0" smtClean="0">
              <a:effectLst/>
              <a:latin typeface="+mn-lt"/>
              <a:ea typeface="+mn-ea"/>
              <a:cs typeface="+mn-cs"/>
              <a:sym typeface="Calibri"/>
            </a:endParaRPr>
          </a:p>
          <a:p>
            <a:pPr marL="0" marR="0" indent="0" defTabSz="914400" eaLnBrk="1" fontAlgn="auto" latinLnBrk="0" hangingPunct="1">
              <a:lnSpc>
                <a:spcPct val="100000"/>
              </a:lnSpc>
              <a:spcBef>
                <a:spcPts val="0"/>
              </a:spcBef>
              <a:spcAft>
                <a:spcPts val="0"/>
              </a:spcAft>
              <a:buClrTx/>
              <a:buSzTx/>
              <a:buFontTx/>
              <a:buNone/>
              <a:tabLst/>
              <a:defRPr/>
            </a:pPr>
            <a:r>
              <a:rPr lang="en-US" sz="1200" dirty="0" smtClean="0">
                <a:effectLst/>
                <a:latin typeface="+mn-lt"/>
                <a:ea typeface="+mn-ea"/>
                <a:cs typeface="+mn-cs"/>
                <a:sym typeface="Calibri"/>
              </a:rPr>
              <a:t>So it is not only the family conversation as the concern, but the bonding nurtured through such means, and other practical (and sometimes intentional) opportunities, i.e., FAMILY ACCOUNTABILITY, EVENT PLANNING, EDUCATING AND SOCIALIZING CHILDREN, ETC. that have been of interest to us.</a:t>
            </a:r>
          </a:p>
          <a:p>
            <a:pPr marL="0" marR="0" indent="0" defTabSz="914400" eaLnBrk="1" fontAlgn="auto" latinLnBrk="0" hangingPunct="1">
              <a:lnSpc>
                <a:spcPct val="100000"/>
              </a:lnSpc>
              <a:spcBef>
                <a:spcPts val="0"/>
              </a:spcBef>
              <a:spcAft>
                <a:spcPts val="0"/>
              </a:spcAft>
              <a:buClrTx/>
              <a:buSzTx/>
              <a:buFontTx/>
              <a:buNone/>
              <a:tabLst/>
              <a:defRPr/>
            </a:pPr>
            <a:endParaRPr lang="en-US" sz="1200" dirty="0" smtClean="0">
              <a:effectLst/>
              <a:latin typeface="+mn-lt"/>
              <a:ea typeface="+mn-ea"/>
              <a:cs typeface="+mn-cs"/>
              <a:sym typeface="Calibri"/>
            </a:endParaRPr>
          </a:p>
          <a:p>
            <a:pPr marL="0" marR="0" indent="0" defTabSz="914400" eaLnBrk="1" fontAlgn="auto" latinLnBrk="0" hangingPunct="1">
              <a:lnSpc>
                <a:spcPct val="100000"/>
              </a:lnSpc>
              <a:spcBef>
                <a:spcPts val="0"/>
              </a:spcBef>
              <a:spcAft>
                <a:spcPts val="0"/>
              </a:spcAft>
              <a:buClrTx/>
              <a:buSzTx/>
              <a:buFontTx/>
              <a:buNone/>
              <a:tabLst/>
              <a:defRPr/>
            </a:pPr>
            <a:r>
              <a:rPr lang="en-US" sz="1200" dirty="0" smtClean="0">
                <a:effectLst/>
                <a:latin typeface="+mn-lt"/>
                <a:ea typeface="+mn-ea"/>
                <a:cs typeface="+mn-cs"/>
                <a:sym typeface="Calibri"/>
              </a:rPr>
              <a:t>We ask, what is the role of technologies in relations to these aspects of commensality?</a:t>
            </a:r>
          </a:p>
          <a:p>
            <a:pPr marL="0" marR="0" indent="0" defTabSz="914400" eaLnBrk="1" fontAlgn="auto" latinLnBrk="0" hangingPunct="1">
              <a:lnSpc>
                <a:spcPct val="100000"/>
              </a:lnSpc>
              <a:spcBef>
                <a:spcPts val="0"/>
              </a:spcBef>
              <a:spcAft>
                <a:spcPts val="0"/>
              </a:spcAft>
              <a:buClrTx/>
              <a:buSzTx/>
              <a:buFontTx/>
              <a:buNone/>
              <a:tabLst/>
              <a:defRPr/>
            </a:pPr>
            <a:r>
              <a:rPr lang="en-US" dirty="0" smtClean="0"/>
              <a:t>We started with an exploration to understand</a:t>
            </a:r>
            <a:r>
              <a:rPr lang="en-US" baseline="0" dirty="0" smtClean="0"/>
              <a:t> the current practices, and how families manage these devices.</a:t>
            </a:r>
            <a:endParaRPr lang="en-US" dirty="0" smtClean="0"/>
          </a:p>
          <a:p>
            <a:r>
              <a:rPr lang="en-US" dirty="0" smtClean="0"/>
              <a:t> </a:t>
            </a:r>
            <a:endParaRPr lang="en-US" dirty="0"/>
          </a:p>
        </p:txBody>
      </p:sp>
    </p:spTree>
    <p:extLst>
      <p:ext uri="{BB962C8B-B14F-4D97-AF65-F5344CB8AC3E}">
        <p14:creationId xmlns:p14="http://schemas.microsoft.com/office/powerpoint/2010/main" val="2008395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Convert personal devices into</a:t>
            </a:r>
            <a:r>
              <a:rPr lang="en-US" baseline="0" dirty="0" smtClean="0"/>
              <a:t> shared resource</a:t>
            </a:r>
          </a:p>
          <a:p>
            <a:endParaRPr lang="en-US" dirty="0" smtClean="0"/>
          </a:p>
        </p:txBody>
      </p:sp>
    </p:spTree>
    <p:extLst>
      <p:ext uri="{BB962C8B-B14F-4D97-AF65-F5344CB8AC3E}">
        <p14:creationId xmlns:p14="http://schemas.microsoft.com/office/powerpoint/2010/main" val="4231959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we have learned from this research?</a:t>
            </a:r>
          </a:p>
          <a:p>
            <a:endParaRPr lang="en-US" dirty="0" smtClean="0"/>
          </a:p>
          <a:p>
            <a:r>
              <a:rPr lang="en-US" dirty="0" smtClean="0"/>
              <a:t>Counter Intuitive</a:t>
            </a:r>
          </a:p>
          <a:p>
            <a:r>
              <a:rPr lang="en-US" dirty="0" smtClean="0"/>
              <a:t>Families try to make it work.</a:t>
            </a:r>
            <a:r>
              <a:rPr lang="en-US" baseline="0" dirty="0" smtClean="0"/>
              <a:t> Technology usage at mealtimes are not arbitrary, but families developed their own set of norms over time.</a:t>
            </a:r>
            <a:endParaRPr lang="en-US" dirty="0"/>
          </a:p>
        </p:txBody>
      </p:sp>
    </p:spTree>
    <p:extLst>
      <p:ext uri="{BB962C8B-B14F-4D97-AF65-F5344CB8AC3E}">
        <p14:creationId xmlns:p14="http://schemas.microsoft.com/office/powerpoint/2010/main" val="4012945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a:xfrm>
            <a:off x="0" y="8685522"/>
            <a:ext cx="2971691" cy="456347"/>
          </a:xfrm>
          <a:prstGeom prst="rect">
            <a:avLst/>
          </a:prstGeom>
        </p:spPr>
        <p:txBody>
          <a:bodyPr/>
          <a:lstStyle/>
          <a:p>
            <a:endParaRPr lang="en-AU"/>
          </a:p>
        </p:txBody>
      </p:sp>
      <p:sp>
        <p:nvSpPr>
          <p:cNvPr id="5" name="Slide Number Placeholder 4"/>
          <p:cNvSpPr>
            <a:spLocks noGrp="1"/>
          </p:cNvSpPr>
          <p:nvPr>
            <p:ph type="sldNum" sz="quarter" idx="11"/>
          </p:nvPr>
        </p:nvSpPr>
        <p:spPr>
          <a:xfrm>
            <a:off x="3884119" y="8685522"/>
            <a:ext cx="2972786" cy="456347"/>
          </a:xfrm>
          <a:prstGeom prst="rect">
            <a:avLst/>
          </a:prstGeom>
        </p:spPr>
        <p:txBody>
          <a:bodyPr/>
          <a:lstStyle/>
          <a:p>
            <a:fld id="{00AE4734-A378-4866-8326-6E5DAC2199EA}" type="slidenum">
              <a:rPr lang="en-AU" smtClean="0"/>
              <a:pPr/>
              <a:t>26</a:t>
            </a:fld>
            <a:endParaRPr lang="en-AU"/>
          </a:p>
        </p:txBody>
      </p:sp>
    </p:spTree>
    <p:extLst>
      <p:ext uri="{BB962C8B-B14F-4D97-AF65-F5344CB8AC3E}">
        <p14:creationId xmlns:p14="http://schemas.microsoft.com/office/powerpoint/2010/main" val="197180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Visiting research student,</a:t>
            </a:r>
          </a:p>
          <a:p>
            <a:r>
              <a:rPr lang="en-US" dirty="0" smtClean="0"/>
              <a:t>Thanks</a:t>
            </a:r>
            <a:r>
              <a:rPr lang="en-US" baseline="0" dirty="0" smtClean="0"/>
              <a:t> Rob, and </a:t>
            </a:r>
            <a:r>
              <a:rPr lang="en-US" baseline="0" dirty="0" err="1" smtClean="0"/>
              <a:t>Geremy</a:t>
            </a:r>
            <a:r>
              <a:rPr lang="en-US" baseline="0" dirty="0" smtClean="0"/>
              <a:t> for supervising me, </a:t>
            </a:r>
          </a:p>
          <a:p>
            <a:r>
              <a:rPr lang="en-US" baseline="0" dirty="0" smtClean="0"/>
              <a:t>and Patrick for allowing me the opportunity to visit </a:t>
            </a:r>
            <a:r>
              <a:rPr lang="en-US" baseline="0" dirty="0" err="1" smtClean="0"/>
              <a:t>OpenLab</a:t>
            </a:r>
            <a:endParaRPr lang="en-US" baseline="0" dirty="0" smtClean="0"/>
          </a:p>
          <a:p>
            <a:endParaRPr lang="en-US" dirty="0" smtClean="0"/>
          </a:p>
          <a:p>
            <a:r>
              <a:rPr lang="en-US" dirty="0" smtClean="0"/>
              <a:t>3</a:t>
            </a:r>
            <a:r>
              <a:rPr lang="en-US" baseline="30000" dirty="0" smtClean="0"/>
              <a:t>rd</a:t>
            </a:r>
            <a:r>
              <a:rPr lang="en-US" dirty="0" smtClean="0"/>
              <a:t> year PhD student</a:t>
            </a:r>
          </a:p>
          <a:p>
            <a:endParaRPr lang="en-US" dirty="0" smtClean="0"/>
          </a:p>
          <a:p>
            <a:r>
              <a:rPr lang="en-US" dirty="0" smtClean="0"/>
              <a:t>Broad overview of my PhD research</a:t>
            </a:r>
          </a:p>
          <a:p>
            <a:r>
              <a:rPr lang="en-US" dirty="0" smtClean="0"/>
              <a:t>The three studies I have done as a part</a:t>
            </a:r>
          </a:p>
          <a:p>
            <a:r>
              <a:rPr lang="en-US" dirty="0" smtClean="0"/>
              <a:t>Feedback on the overall narrative of my</a:t>
            </a:r>
            <a:r>
              <a:rPr lang="en-US" baseline="0" dirty="0" smtClean="0"/>
              <a:t> research</a:t>
            </a:r>
          </a:p>
          <a:p>
            <a:endParaRPr lang="en-US" dirty="0"/>
          </a:p>
        </p:txBody>
      </p:sp>
    </p:spTree>
    <p:extLst>
      <p:ext uri="{BB962C8B-B14F-4D97-AF65-F5344CB8AC3E}">
        <p14:creationId xmlns:p14="http://schemas.microsoft.com/office/powerpoint/2010/main" val="935128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200" dirty="0" smtClean="0">
                <a:effectLst/>
                <a:latin typeface="+mn-lt"/>
                <a:ea typeface="+mn-ea"/>
                <a:cs typeface="+mn-cs"/>
                <a:sym typeface="Calibri"/>
              </a:rPr>
              <a:t>What are</a:t>
            </a:r>
            <a:r>
              <a:rPr lang="en-US" sz="1200" baseline="0" dirty="0" smtClean="0">
                <a:effectLst/>
                <a:latin typeface="+mn-lt"/>
                <a:ea typeface="+mn-ea"/>
                <a:cs typeface="+mn-cs"/>
                <a:sym typeface="Calibri"/>
              </a:rPr>
              <a:t> the current practices?</a:t>
            </a:r>
            <a:endParaRPr lang="en-US" sz="1200" b="1" baseline="0" dirty="0" smtClean="0">
              <a:effectLst/>
              <a:latin typeface="+mn-lt"/>
              <a:ea typeface="+mn-ea"/>
              <a:cs typeface="+mn-cs"/>
              <a:sym typeface="Calibri"/>
            </a:endParaRPr>
          </a:p>
        </p:txBody>
      </p:sp>
    </p:spTree>
    <p:extLst>
      <p:ext uri="{BB962C8B-B14F-4D97-AF65-F5344CB8AC3E}">
        <p14:creationId xmlns:p14="http://schemas.microsoft.com/office/powerpoint/2010/main" val="1954289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I</a:t>
            </a:r>
            <a:r>
              <a:rPr lang="en-US" sz="1200" baseline="0" dirty="0" smtClean="0"/>
              <a:t> am Hasan Shahid Ferdous, and my PhD research concerns technology usage at family mealtimes.</a:t>
            </a:r>
          </a:p>
          <a:p>
            <a:endParaRPr lang="en-US" sz="1200" baseline="0" dirty="0" smtClean="0"/>
          </a:p>
          <a:p>
            <a:r>
              <a:rPr lang="en-GB" sz="1200" dirty="0" smtClean="0">
                <a:effectLst/>
              </a:rPr>
              <a:t>In this research, we ask what is the role of technologies in this space,</a:t>
            </a:r>
            <a:r>
              <a:rPr lang="en-GB" sz="1200" baseline="0" dirty="0" smtClean="0">
                <a:effectLst/>
              </a:rPr>
              <a:t> and identify the GOOD, the BAD, and the Ugly.</a:t>
            </a:r>
          </a:p>
          <a:p>
            <a:endParaRPr lang="en-GB" sz="1200" baseline="0" dirty="0" smtClean="0">
              <a:effectLst/>
            </a:endParaRPr>
          </a:p>
          <a:p>
            <a:r>
              <a:rPr lang="en-GB" sz="1200" baseline="0" dirty="0" smtClean="0">
                <a:effectLst/>
              </a:rPr>
              <a:t>Now, here we see an example of “The Ugly”</a:t>
            </a:r>
          </a:p>
          <a:p>
            <a:endParaRPr lang="en-GB" sz="1200" baseline="0" dirty="0" smtClean="0">
              <a:effectLst/>
            </a:endParaRPr>
          </a:p>
          <a:p>
            <a:r>
              <a:rPr lang="en-GB" sz="1200" baseline="0" dirty="0" smtClean="0">
                <a:effectLst/>
              </a:rPr>
              <a:t>----</a:t>
            </a:r>
          </a:p>
          <a:p>
            <a:endParaRPr lang="en-US" baseline="0" dirty="0" smtClean="0"/>
          </a:p>
          <a:p>
            <a:pPr marL="0" marR="0" indent="0" defTabSz="914400" eaLnBrk="1" fontAlgn="auto" latinLnBrk="0" hangingPunct="1">
              <a:lnSpc>
                <a:spcPct val="100000"/>
              </a:lnSpc>
              <a:spcBef>
                <a:spcPts val="0"/>
              </a:spcBef>
              <a:spcAft>
                <a:spcPts val="0"/>
              </a:spcAft>
              <a:buClrTx/>
              <a:buSzTx/>
              <a:buFontTx/>
              <a:buNone/>
              <a:tabLst/>
              <a:defRPr/>
            </a:pPr>
            <a:r>
              <a:rPr lang="en-US" sz="1200" baseline="0" dirty="0" smtClean="0"/>
              <a:t>Family mealtimes are important site for the social construction</a:t>
            </a:r>
            <a:r>
              <a:rPr lang="en-US" sz="1200" dirty="0" smtClean="0">
                <a:effectLst/>
                <a:latin typeface="+mn-lt"/>
                <a:ea typeface="+mn-ea"/>
                <a:cs typeface="+mn-cs"/>
                <a:sym typeface="Calibri"/>
              </a:rPr>
              <a:t> shared knowledge, sensibilities, and moral perspectives.</a:t>
            </a:r>
          </a:p>
          <a:p>
            <a:pPr marL="0" marR="0" indent="0" defTabSz="914400" eaLnBrk="1" fontAlgn="auto" latinLnBrk="0" hangingPunct="1">
              <a:lnSpc>
                <a:spcPct val="100000"/>
              </a:lnSpc>
              <a:spcBef>
                <a:spcPts val="0"/>
              </a:spcBef>
              <a:spcAft>
                <a:spcPts val="0"/>
              </a:spcAft>
              <a:buClrTx/>
              <a:buSzTx/>
              <a:buFontTx/>
              <a:buNone/>
              <a:tabLst/>
              <a:defRPr/>
            </a:pPr>
            <a:r>
              <a:rPr lang="en-US" sz="1200" dirty="0" smtClean="0">
                <a:effectLst/>
                <a:latin typeface="+mn-lt"/>
                <a:ea typeface="+mn-ea"/>
                <a:cs typeface="+mn-cs"/>
                <a:sym typeface="Calibri"/>
              </a:rPr>
              <a:t>THE ONLY TIME OF THE DAY when all members come together. </a:t>
            </a:r>
          </a:p>
          <a:p>
            <a:endParaRPr lang="en-GB" sz="1200" baseline="0" dirty="0" smtClean="0">
              <a:effectLst/>
            </a:endParaRPr>
          </a:p>
          <a:p>
            <a:endParaRPr lang="en-GB" sz="1200" baseline="0" dirty="0" smtClean="0">
              <a:effectLst/>
            </a:endParaRPr>
          </a:p>
          <a:p>
            <a:endParaRPr lang="en-GB" sz="1200" baseline="0" dirty="0" smtClean="0">
              <a:effectLst/>
            </a:endParaRPr>
          </a:p>
          <a:p>
            <a:pPr marL="0" marR="0" indent="0" defTabSz="914400" eaLnBrk="1" fontAlgn="auto" latinLnBrk="0" hangingPunct="1">
              <a:lnSpc>
                <a:spcPct val="100000"/>
              </a:lnSpc>
              <a:spcBef>
                <a:spcPts val="0"/>
              </a:spcBef>
              <a:spcAft>
                <a:spcPts val="0"/>
              </a:spcAft>
              <a:buClrTx/>
              <a:buSzTx/>
              <a:buFontTx/>
              <a:buNone/>
              <a:tabLst/>
              <a:defRPr/>
            </a:pPr>
            <a:r>
              <a:rPr lang="en-US" sz="1200" baseline="0" dirty="0" smtClean="0"/>
              <a:t>Family mealtimes are important site for the social construction</a:t>
            </a:r>
            <a:r>
              <a:rPr lang="en-US" sz="1200" dirty="0" smtClean="0">
                <a:effectLst/>
                <a:latin typeface="+mn-lt"/>
                <a:ea typeface="+mn-ea"/>
                <a:cs typeface="+mn-cs"/>
                <a:sym typeface="Calibri"/>
              </a:rPr>
              <a:t> shared knowledge, sensibilities, and moral perspectives.</a:t>
            </a:r>
            <a:r>
              <a:rPr lang="en-GB" sz="1200" dirty="0" smtClean="0">
                <a:effectLst/>
              </a:rPr>
              <a:t> Technologies,</a:t>
            </a:r>
            <a:r>
              <a:rPr lang="en-GB" sz="1200" baseline="0" dirty="0" smtClean="0">
                <a:effectLst/>
              </a:rPr>
              <a:t> particularly Television</a:t>
            </a:r>
            <a:r>
              <a:rPr lang="en-US" sz="1200" dirty="0" smtClean="0">
                <a:effectLst/>
                <a:latin typeface="+mn-lt"/>
                <a:ea typeface="+mn-ea"/>
                <a:cs typeface="+mn-cs"/>
                <a:sym typeface="Calibri"/>
              </a:rPr>
              <a:t> has received much attention, especially from sociological and health perspectives. However few have explored the roles, practices, and attitudes for mobile and connected devices that now are finding a place in our everyday mealtime routines.</a:t>
            </a:r>
            <a:r>
              <a:rPr lang="en-GB" sz="1200" dirty="0" smtClean="0">
                <a:effectLst/>
              </a:rPr>
              <a:t> </a:t>
            </a:r>
          </a:p>
          <a:p>
            <a:endParaRPr lang="en-US" sz="1200" dirty="0"/>
          </a:p>
        </p:txBody>
      </p:sp>
    </p:spTree>
    <p:extLst>
      <p:ext uri="{BB962C8B-B14F-4D97-AF65-F5344CB8AC3E}">
        <p14:creationId xmlns:p14="http://schemas.microsoft.com/office/powerpoint/2010/main" val="2634555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Shared</a:t>
            </a:r>
          </a:p>
          <a:p>
            <a:endParaRPr lang="en-US" baseline="0" dirty="0" smtClean="0"/>
          </a:p>
          <a:p>
            <a:r>
              <a:rPr lang="en-US" baseline="0" dirty="0" smtClean="0"/>
              <a:t>Criticism from social and health perspectives</a:t>
            </a:r>
          </a:p>
          <a:p>
            <a:endParaRPr lang="en-US" baseline="0" dirty="0" smtClean="0"/>
          </a:p>
          <a:p>
            <a:r>
              <a:rPr lang="en-US" baseline="0" dirty="0" smtClean="0"/>
              <a:t>Good?</a:t>
            </a:r>
          </a:p>
        </p:txBody>
      </p:sp>
    </p:spTree>
    <p:extLst>
      <p:ext uri="{BB962C8B-B14F-4D97-AF65-F5344CB8AC3E}">
        <p14:creationId xmlns:p14="http://schemas.microsoft.com/office/powerpoint/2010/main" val="5466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200" dirty="0" smtClean="0">
                <a:effectLst/>
                <a:latin typeface="+mn-lt"/>
                <a:ea typeface="+mn-ea"/>
                <a:cs typeface="+mn-cs"/>
                <a:sym typeface="Calibri"/>
              </a:rPr>
              <a:t>Commensality</a:t>
            </a:r>
          </a:p>
          <a:p>
            <a:pPr marL="0" marR="0" indent="0" defTabSz="914400" eaLnBrk="1" fontAlgn="auto" latinLnBrk="0" hangingPunct="1">
              <a:lnSpc>
                <a:spcPct val="100000"/>
              </a:lnSpc>
              <a:spcBef>
                <a:spcPts val="0"/>
              </a:spcBef>
              <a:spcAft>
                <a:spcPts val="0"/>
              </a:spcAft>
              <a:buClrTx/>
              <a:buSzTx/>
              <a:buFontTx/>
              <a:buNone/>
              <a:tabLst/>
              <a:defRPr/>
            </a:pPr>
            <a:endParaRPr lang="en-US" sz="1200" dirty="0" smtClean="0">
              <a:effectLst/>
              <a:latin typeface="+mn-lt"/>
              <a:ea typeface="+mn-ea"/>
              <a:cs typeface="+mn-cs"/>
              <a:sym typeface="Calibri"/>
            </a:endParaRPr>
          </a:p>
          <a:p>
            <a:pPr marL="0" marR="0" indent="0" defTabSz="914400" eaLnBrk="1" fontAlgn="auto" latinLnBrk="0" hangingPunct="1">
              <a:lnSpc>
                <a:spcPct val="100000"/>
              </a:lnSpc>
              <a:spcBef>
                <a:spcPts val="0"/>
              </a:spcBef>
              <a:spcAft>
                <a:spcPts val="0"/>
              </a:spcAft>
              <a:buClrTx/>
              <a:buSzTx/>
              <a:buFontTx/>
              <a:buNone/>
              <a:tabLst/>
              <a:defRPr/>
            </a:pPr>
            <a:r>
              <a:rPr lang="en-US" sz="1200" dirty="0" smtClean="0">
                <a:effectLst/>
                <a:latin typeface="+mn-lt"/>
                <a:ea typeface="+mn-ea"/>
                <a:cs typeface="+mn-cs"/>
                <a:sym typeface="Calibri"/>
              </a:rPr>
              <a:t>So it is not only the family conversation as the concern, but the bonding nurtured through such means, and other practical (and sometimes intentional) opportunities, i.e., FAMILY ACCOUNTABILITY, EVENT PLANNING, EDUCATING AND SOCIALIZING CHILDREN, ETC. that have been of interest to us.</a:t>
            </a:r>
          </a:p>
          <a:p>
            <a:pPr marL="0" marR="0" indent="0" defTabSz="914400" eaLnBrk="1" fontAlgn="auto" latinLnBrk="0" hangingPunct="1">
              <a:lnSpc>
                <a:spcPct val="100000"/>
              </a:lnSpc>
              <a:spcBef>
                <a:spcPts val="0"/>
              </a:spcBef>
              <a:spcAft>
                <a:spcPts val="0"/>
              </a:spcAft>
              <a:buClrTx/>
              <a:buSzTx/>
              <a:buFontTx/>
              <a:buNone/>
              <a:tabLst/>
              <a:defRPr/>
            </a:pPr>
            <a:endParaRPr lang="en-US" sz="1200" dirty="0" smtClean="0">
              <a:effectLst/>
              <a:latin typeface="+mn-lt"/>
              <a:ea typeface="+mn-ea"/>
              <a:cs typeface="+mn-cs"/>
              <a:sym typeface="Calibri"/>
            </a:endParaRPr>
          </a:p>
          <a:p>
            <a:pPr marL="0" marR="0" indent="0" defTabSz="914400" eaLnBrk="1" fontAlgn="auto" latinLnBrk="0" hangingPunct="1">
              <a:lnSpc>
                <a:spcPct val="100000"/>
              </a:lnSpc>
              <a:spcBef>
                <a:spcPts val="0"/>
              </a:spcBef>
              <a:spcAft>
                <a:spcPts val="0"/>
              </a:spcAft>
              <a:buClrTx/>
              <a:buSzTx/>
              <a:buFontTx/>
              <a:buNone/>
              <a:tabLst/>
              <a:defRPr/>
            </a:pPr>
            <a:r>
              <a:rPr lang="en-US" sz="1200" dirty="0" smtClean="0">
                <a:effectLst/>
                <a:latin typeface="+mn-lt"/>
                <a:ea typeface="+mn-ea"/>
                <a:cs typeface="+mn-cs"/>
                <a:sym typeface="Calibri"/>
              </a:rPr>
              <a:t>We ask, what is the role of technologies in relations to these aspects of commensality?</a:t>
            </a:r>
          </a:p>
          <a:p>
            <a:pPr marL="0" marR="0" indent="0" defTabSz="914400" eaLnBrk="1" fontAlgn="auto" latinLnBrk="0" hangingPunct="1">
              <a:lnSpc>
                <a:spcPct val="100000"/>
              </a:lnSpc>
              <a:spcBef>
                <a:spcPts val="0"/>
              </a:spcBef>
              <a:spcAft>
                <a:spcPts val="0"/>
              </a:spcAft>
              <a:buClrTx/>
              <a:buSzTx/>
              <a:buFontTx/>
              <a:buNone/>
              <a:tabLst/>
              <a:defRPr/>
            </a:pPr>
            <a:r>
              <a:rPr lang="en-US" dirty="0" smtClean="0"/>
              <a:t>We started with an exploration to understand</a:t>
            </a:r>
            <a:r>
              <a:rPr lang="en-US" baseline="0" dirty="0" smtClean="0"/>
              <a:t> the current practices, and how families manage these devices.</a:t>
            </a:r>
            <a:endParaRPr lang="en-US" dirty="0" smtClean="0"/>
          </a:p>
          <a:p>
            <a:r>
              <a:rPr lang="en-US" dirty="0" smtClean="0"/>
              <a:t> </a:t>
            </a:r>
            <a:endParaRPr lang="en-US" dirty="0"/>
          </a:p>
        </p:txBody>
      </p:sp>
    </p:spTree>
    <p:extLst>
      <p:ext uri="{BB962C8B-B14F-4D97-AF65-F5344CB8AC3E}">
        <p14:creationId xmlns:p14="http://schemas.microsoft.com/office/powerpoint/2010/main" val="2008395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Convert personal devices into</a:t>
            </a:r>
            <a:r>
              <a:rPr lang="en-US" baseline="0" dirty="0" smtClean="0"/>
              <a:t> shared resource</a:t>
            </a:r>
          </a:p>
          <a:p>
            <a:endParaRPr lang="en-US" dirty="0" smtClean="0"/>
          </a:p>
        </p:txBody>
      </p:sp>
    </p:spTree>
    <p:extLst>
      <p:ext uri="{BB962C8B-B14F-4D97-AF65-F5344CB8AC3E}">
        <p14:creationId xmlns:p14="http://schemas.microsoft.com/office/powerpoint/2010/main" val="4231959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42440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79610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885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Freeform 9"/>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1" name="Freeform 10"/>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3657600" cy="639762"/>
          </a:xfrm>
        </p:spPr>
        <p:txBody>
          <a:bodyPr anchor="b">
            <a:normAutofit/>
          </a:bodyPr>
          <a:lstStyle>
            <a:lvl1pPr marL="0" indent="0">
              <a:buNone/>
              <a:defRPr sz="20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535113"/>
            <a:ext cx="3657600" cy="639762"/>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Freeform 11"/>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D728701E-CAF4-4159-9B3E-41C86DFFA30D}" type="datetimeFigureOut">
              <a:rPr lang="en-US" smtClean="0"/>
              <a:t>18/09/16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indent="0">
              <a:buFont typeface="Arial"/>
              <a:buNone/>
            </a:pPr>
            <a:fld id="{86CB4B4D-7CA3-9044-876B-883B54F8677D}" type="slidenum">
              <a:rPr lang="uk-UA" smtClean="0"/>
              <a:pPr marL="0" indent="0">
                <a:buFont typeface="Arial"/>
                <a:buNone/>
              </a:pPr>
              <a:t>‹#›</a:t>
            </a:fld>
            <a:endParaRPr lang="uk-UA" dirty="0"/>
          </a:p>
        </p:txBody>
      </p:sp>
      <p:sp>
        <p:nvSpPr>
          <p:cNvPr id="15" name="Content Placeholder 14"/>
          <p:cNvSpPr>
            <a:spLocks noGrp="1"/>
          </p:cNvSpPr>
          <p:nvPr>
            <p:ph sz="quarter" idx="13"/>
          </p:nvPr>
        </p:nvSpPr>
        <p:spPr>
          <a:xfrm>
            <a:off x="6858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Content Placeholder 16"/>
          <p:cNvSpPr>
            <a:spLocks noGrp="1"/>
          </p:cNvSpPr>
          <p:nvPr>
            <p:ph sz="quarter" idx="14"/>
          </p:nvPr>
        </p:nvSpPr>
        <p:spPr>
          <a:xfrm>
            <a:off x="48006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5"/>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Freeform 7"/>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D728701E-CAF4-4159-9B3E-41C86DFFA30D}" type="datetimeFigureOut">
              <a:rPr lang="en-US" smtClean="0"/>
              <a:t>18/09/16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3"/>
              </a:gs>
              <a:gs pos="50000">
                <a:schemeClr val="accent3">
                  <a:lumMod val="40000"/>
                  <a:lumOff val="60000"/>
                </a:schemeClr>
              </a:gs>
              <a:gs pos="5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6" name="Freeform 5"/>
          <p:cNvSpPr/>
          <p:nvPr/>
        </p:nvSpPr>
        <p:spPr>
          <a:xfrm>
            <a:off x="0" y="5381627"/>
            <a:ext cx="3286124" cy="1207294"/>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6996854"/>
              <a:gd name="connsiteY0" fmla="*/ 0 h 1571625"/>
              <a:gd name="connsiteX1" fmla="*/ 6996854 w 6996854"/>
              <a:gd name="connsiteY1" fmla="*/ 1266825 h 1571625"/>
              <a:gd name="connsiteX2" fmla="*/ 0 w 6996854"/>
              <a:gd name="connsiteY2" fmla="*/ 1571625 h 1571625"/>
              <a:gd name="connsiteX3" fmla="*/ 0 w 6996854"/>
              <a:gd name="connsiteY3" fmla="*/ 0 h 1571625"/>
              <a:gd name="connsiteX0" fmla="*/ 0 w 7583417"/>
              <a:gd name="connsiteY0" fmla="*/ 0 h 800100"/>
              <a:gd name="connsiteX1" fmla="*/ 7583417 w 7583417"/>
              <a:gd name="connsiteY1" fmla="*/ 495300 h 800100"/>
              <a:gd name="connsiteX2" fmla="*/ 586563 w 7583417"/>
              <a:gd name="connsiteY2" fmla="*/ 800100 h 800100"/>
              <a:gd name="connsiteX3" fmla="*/ 0 w 7583417"/>
              <a:gd name="connsiteY3" fmla="*/ 0 h 800100"/>
              <a:gd name="connsiteX0" fmla="*/ 0 w 7017803"/>
              <a:gd name="connsiteY0" fmla="*/ 0 h 1200150"/>
              <a:gd name="connsiteX1" fmla="*/ 7017803 w 7017803"/>
              <a:gd name="connsiteY1" fmla="*/ 895350 h 1200150"/>
              <a:gd name="connsiteX2" fmla="*/ 20949 w 7017803"/>
              <a:gd name="connsiteY2" fmla="*/ 1200150 h 1200150"/>
              <a:gd name="connsiteX3" fmla="*/ 0 w 7017803"/>
              <a:gd name="connsiteY3" fmla="*/ 0 h 1200150"/>
              <a:gd name="connsiteX0" fmla="*/ 0 w 6410292"/>
              <a:gd name="connsiteY0" fmla="*/ 0 h 1752600"/>
              <a:gd name="connsiteX1" fmla="*/ 6410292 w 6410292"/>
              <a:gd name="connsiteY1" fmla="*/ 1752600 h 1752600"/>
              <a:gd name="connsiteX2" fmla="*/ 20949 w 6410292"/>
              <a:gd name="connsiteY2" fmla="*/ 1200150 h 1752600"/>
              <a:gd name="connsiteX3" fmla="*/ 0 w 6410292"/>
              <a:gd name="connsiteY3" fmla="*/ 0 h 1752600"/>
              <a:gd name="connsiteX0" fmla="*/ 0 w 7227290"/>
              <a:gd name="connsiteY0" fmla="*/ 0 h 1200150"/>
              <a:gd name="connsiteX1" fmla="*/ 7227290 w 7227290"/>
              <a:gd name="connsiteY1" fmla="*/ 885825 h 1200150"/>
              <a:gd name="connsiteX2" fmla="*/ 20949 w 7227290"/>
              <a:gd name="connsiteY2" fmla="*/ 1200150 h 1200150"/>
              <a:gd name="connsiteX3" fmla="*/ 0 w 7227290"/>
              <a:gd name="connsiteY3" fmla="*/ 0 h 1200150"/>
              <a:gd name="connsiteX0" fmla="*/ 0 w 7227290"/>
              <a:gd name="connsiteY0" fmla="*/ 0 h 885825"/>
              <a:gd name="connsiteX1" fmla="*/ 7227290 w 7227290"/>
              <a:gd name="connsiteY1" fmla="*/ 885825 h 885825"/>
              <a:gd name="connsiteX2" fmla="*/ 555141 w 7227290"/>
              <a:gd name="connsiteY2" fmla="*/ 862013 h 885825"/>
              <a:gd name="connsiteX3" fmla="*/ 0 w 7227290"/>
              <a:gd name="connsiteY3" fmla="*/ 0 h 885825"/>
              <a:gd name="connsiteX0" fmla="*/ 0 w 7227290"/>
              <a:gd name="connsiteY0" fmla="*/ 0 h 1207294"/>
              <a:gd name="connsiteX1" fmla="*/ 7227290 w 7227290"/>
              <a:gd name="connsiteY1" fmla="*/ 885825 h 1207294"/>
              <a:gd name="connsiteX2" fmla="*/ 0 w 7227290"/>
              <a:gd name="connsiteY2" fmla="*/ 1207294 h 1207294"/>
              <a:gd name="connsiteX3" fmla="*/ 0 w 7227290"/>
              <a:gd name="connsiteY3" fmla="*/ 0 h 1207294"/>
            </a:gdLst>
            <a:ahLst/>
            <a:cxnLst>
              <a:cxn ang="0">
                <a:pos x="connsiteX0" y="connsiteY0"/>
              </a:cxn>
              <a:cxn ang="0">
                <a:pos x="connsiteX1" y="connsiteY1"/>
              </a:cxn>
              <a:cxn ang="0">
                <a:pos x="connsiteX2" y="connsiteY2"/>
              </a:cxn>
              <a:cxn ang="0">
                <a:pos x="connsiteX3" y="connsiteY3"/>
              </a:cxn>
            </a:cxnLst>
            <a:rect l="l" t="t" r="r" b="b"/>
            <a:pathLst>
              <a:path w="7227290" h="1207294">
                <a:moveTo>
                  <a:pt x="0" y="0"/>
                </a:moveTo>
                <a:lnTo>
                  <a:pt x="7227290" y="885825"/>
                </a:lnTo>
                <a:lnTo>
                  <a:pt x="0" y="1207294"/>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96" y="5347020"/>
            <a:ext cx="3426231" cy="944725"/>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 name="connsiteX0" fmla="*/ 1 w 7605568"/>
              <a:gd name="connsiteY0" fmla="*/ 0 h 897732"/>
              <a:gd name="connsiteX1" fmla="*/ 0 w 7605568"/>
              <a:gd name="connsiteY1" fmla="*/ 75665 h 897732"/>
              <a:gd name="connsiteX2" fmla="*/ 2830674 w 7605568"/>
              <a:gd name="connsiteY2" fmla="*/ 806612 h 897732"/>
              <a:gd name="connsiteX3" fmla="*/ 7605568 w 7605568"/>
              <a:gd name="connsiteY3" fmla="*/ 897732 h 897732"/>
              <a:gd name="connsiteX4" fmla="*/ 1 w 7605568"/>
              <a:gd name="connsiteY4" fmla="*/ 0 h 897732"/>
              <a:gd name="connsiteX0" fmla="*/ 1 w 2930931"/>
              <a:gd name="connsiteY0" fmla="*/ 0 h 806612"/>
              <a:gd name="connsiteX1" fmla="*/ 0 w 2930931"/>
              <a:gd name="connsiteY1" fmla="*/ 75665 h 806612"/>
              <a:gd name="connsiteX2" fmla="*/ 2830674 w 2930931"/>
              <a:gd name="connsiteY2" fmla="*/ 806612 h 806612"/>
              <a:gd name="connsiteX3" fmla="*/ 2930931 w 2930931"/>
              <a:gd name="connsiteY3" fmla="*/ 785765 h 806612"/>
              <a:gd name="connsiteX4" fmla="*/ 1 w 2930931"/>
              <a:gd name="connsiteY4" fmla="*/ 0 h 806612"/>
              <a:gd name="connsiteX0" fmla="*/ 1 w 3204530"/>
              <a:gd name="connsiteY0" fmla="*/ 0 h 944725"/>
              <a:gd name="connsiteX1" fmla="*/ 0 w 3204530"/>
              <a:gd name="connsiteY1" fmla="*/ 75665 h 944725"/>
              <a:gd name="connsiteX2" fmla="*/ 3204530 w 3204530"/>
              <a:gd name="connsiteY2" fmla="*/ 944725 h 944725"/>
              <a:gd name="connsiteX3" fmla="*/ 2930931 w 3204530"/>
              <a:gd name="connsiteY3" fmla="*/ 785765 h 944725"/>
              <a:gd name="connsiteX4" fmla="*/ 1 w 3204530"/>
              <a:gd name="connsiteY4" fmla="*/ 0 h 944725"/>
              <a:gd name="connsiteX0" fmla="*/ 1 w 3426231"/>
              <a:gd name="connsiteY0" fmla="*/ 0 h 944725"/>
              <a:gd name="connsiteX1" fmla="*/ 0 w 3426231"/>
              <a:gd name="connsiteY1" fmla="*/ 75665 h 944725"/>
              <a:gd name="connsiteX2" fmla="*/ 3204530 w 3426231"/>
              <a:gd name="connsiteY2" fmla="*/ 944725 h 944725"/>
              <a:gd name="connsiteX3" fmla="*/ 3426231 w 3426231"/>
              <a:gd name="connsiteY3" fmla="*/ 923877 h 944725"/>
              <a:gd name="connsiteX4" fmla="*/ 1 w 3426231"/>
              <a:gd name="connsiteY4" fmla="*/ 0 h 94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231" h="944725">
                <a:moveTo>
                  <a:pt x="1" y="0"/>
                </a:moveTo>
                <a:cubicBezTo>
                  <a:pt x="1" y="25222"/>
                  <a:pt x="0" y="50443"/>
                  <a:pt x="0" y="75665"/>
                </a:cubicBezTo>
                <a:lnTo>
                  <a:pt x="3204530" y="944725"/>
                </a:lnTo>
                <a:lnTo>
                  <a:pt x="3426231" y="923877"/>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D728701E-CAF4-4159-9B3E-41C86DFFA30D}" type="datetimeFigureOut">
              <a:rPr lang="en-US" smtClean="0"/>
              <a:t>18/09/16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987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Freeform 7"/>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0" name="Freeform 9"/>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D728701E-CAF4-4159-9B3E-41C86DFFA30D}" type="datetimeFigureOut">
              <a:rPr lang="en-US" smtClean="0"/>
              <a:t>18/09/16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13" name="Content Placeholder 12"/>
          <p:cNvSpPr>
            <a:spLocks noGrp="1"/>
          </p:cNvSpPr>
          <p:nvPr>
            <p:ph sz="quarter" idx="13"/>
          </p:nvPr>
        </p:nvSpPr>
        <p:spPr>
          <a:xfrm>
            <a:off x="4572000" y="609600"/>
            <a:ext cx="3886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Text Placeholder 13"/>
          <p:cNvSpPr>
            <a:spLocks noGrp="1"/>
          </p:cNvSpPr>
          <p:nvPr>
            <p:ph type="body" sz="quarter" idx="14"/>
          </p:nvPr>
        </p:nvSpPr>
        <p:spPr>
          <a:xfrm>
            <a:off x="676274" y="1527048"/>
            <a:ext cx="3383280" cy="329184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3" name="Picture Placeholder 2"/>
          <p:cNvSpPr>
            <a:spLocks noGrp="1"/>
          </p:cNvSpPr>
          <p:nvPr>
            <p:ph type="pic" idx="1"/>
          </p:nvPr>
        </p:nvSpPr>
        <p:spPr>
          <a:xfrm>
            <a:off x="4572000" y="609600"/>
            <a:ext cx="3886200" cy="4190999"/>
          </a:xfrm>
          <a:ln w="79375">
            <a:solidFill>
              <a:schemeClr val="tx1"/>
            </a:solidFill>
            <a:miter lim="800000"/>
          </a:ln>
          <a:effectLst>
            <a:outerShdw blurRad="50800" dist="38100" dir="5400000" algn="ctr" rotWithShape="0">
              <a:srgbClr val="000000">
                <a:alpha val="42000"/>
              </a:srgbClr>
            </a:outerShdw>
          </a:effectLst>
        </p:spPr>
        <p:txBody>
          <a:bodyPr>
            <a:normAutofit/>
          </a:bodyPr>
          <a:lstStyle>
            <a:lvl1pPr marL="0" indent="0" algn="ctr">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D728701E-CAF4-4159-9B3E-41C86DFFA30D}" type="datetimeFigureOut">
              <a:rPr lang="en-US" smtClean="0"/>
              <a:t>18/09/16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uk-UA" smtClean="0"/>
              <a:t>‹#›</a:t>
            </a:fld>
            <a:endParaRPr lang="uk-UA"/>
          </a:p>
        </p:txBody>
      </p:sp>
      <p:sp>
        <p:nvSpPr>
          <p:cNvPr id="14"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5" name="Text Placeholder 14"/>
          <p:cNvSpPr>
            <a:spLocks noGrp="1"/>
          </p:cNvSpPr>
          <p:nvPr>
            <p:ph type="body" sz="quarter" idx="14"/>
          </p:nvPr>
        </p:nvSpPr>
        <p:spPr>
          <a:xfrm>
            <a:off x="676656" y="1524000"/>
            <a:ext cx="3381375" cy="329565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28701E-CAF4-4159-9B3E-41C86DFFA30D}" type="datetimeFigureOut">
              <a:rPr lang="en-US" smtClean="0"/>
              <a:t>18/09/16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28701E-CAF4-4159-9B3E-41C86DFFA30D}" type="datetimeFigureOut">
              <a:rPr lang="en-US" smtClean="0"/>
              <a:t>18/09/16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772400" y="6135089"/>
            <a:ext cx="766380" cy="370171"/>
          </a:xfrm>
          <a:prstGeom prst="rect">
            <a:avLst/>
          </a:prstGeom>
        </p:spPr>
        <p:txBody>
          <a:bodyPr/>
          <a:lstStyle/>
          <a:p>
            <a:fld id="{97F07648-578E-4A56-9DC9-BC0641636236}" type="datetime1">
              <a:rPr lang="en-US" smtClean="0"/>
              <a:pPr/>
              <a:t>18/09/16</a:t>
            </a:fld>
            <a:endParaRPr lang="en-US"/>
          </a:p>
        </p:txBody>
      </p:sp>
      <p:sp>
        <p:nvSpPr>
          <p:cNvPr id="3" name="Footer Placeholder 2"/>
          <p:cNvSpPr>
            <a:spLocks noGrp="1"/>
          </p:cNvSpPr>
          <p:nvPr>
            <p:ph type="ftr" sz="quarter" idx="11"/>
          </p:nvPr>
        </p:nvSpPr>
        <p:spPr>
          <a:xfrm>
            <a:off x="1942415" y="6135810"/>
            <a:ext cx="5716488"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511228" y="787784"/>
            <a:ext cx="584978" cy="365125"/>
          </a:xfrm>
          <a:prstGeom prst="rect">
            <a:avLst/>
          </a:prstGeom>
        </p:spPr>
        <p:txBody>
          <a:bodyPr/>
          <a:lstStyle/>
          <a:p>
            <a:fld id="{1DA09F2C-AADC-4DE9-95BD-0466E4B8BF5D}" type="slidenum">
              <a:rPr lang="en-US" smtClean="0"/>
              <a:pPr/>
              <a:t>‹#›</a:t>
            </a:fld>
            <a:endParaRPr lang="en-US" dirty="0"/>
          </a:p>
        </p:txBody>
      </p:sp>
    </p:spTree>
    <p:extLst>
      <p:ext uri="{BB962C8B-B14F-4D97-AF65-F5344CB8AC3E}">
        <p14:creationId xmlns:p14="http://schemas.microsoft.com/office/powerpoint/2010/main" val="2270792857"/>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274638"/>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85800" y="1600201"/>
            <a:ext cx="7772400" cy="3733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a:off x="6400800" y="6416675"/>
            <a:ext cx="1981200" cy="365125"/>
          </a:xfrm>
          <a:prstGeom prst="rect">
            <a:avLst/>
          </a:prstGeom>
        </p:spPr>
        <p:txBody>
          <a:bodyPr/>
          <a:lstStyle/>
          <a:p>
            <a:fld id="{D728701E-CAF4-4159-9B3E-41C86DFFA30D}" type="datetimeFigureOut">
              <a:rPr lang="en-US" smtClean="0"/>
              <a:t>18/09/16</a:t>
            </a:fld>
            <a:endParaRPr lang="en-US"/>
          </a:p>
        </p:txBody>
      </p:sp>
      <p:sp>
        <p:nvSpPr>
          <p:cNvPr id="5" name="Footer Placeholder 4"/>
          <p:cNvSpPr>
            <a:spLocks noGrp="1"/>
          </p:cNvSpPr>
          <p:nvPr>
            <p:ph type="ftr" sz="quarter" idx="11"/>
          </p:nvPr>
        </p:nvSpPr>
        <p:spPr>
          <a:xfrm>
            <a:off x="228600" y="6416675"/>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458200" y="6416675"/>
            <a:ext cx="457200" cy="365125"/>
          </a:xfrm>
          <a:prstGeom prst="rect">
            <a:avLst/>
          </a:prstGeom>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1366754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650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772400" y="6135089"/>
            <a:ext cx="766380" cy="370171"/>
          </a:xfrm>
          <a:prstGeom prst="rect">
            <a:avLst/>
          </a:prstGeom>
        </p:spPr>
        <p:txBody>
          <a:bodyPr/>
          <a:lstStyle/>
          <a:p>
            <a:fld id="{97F07648-578E-4A56-9DC9-BC0641636236}" type="datetime1">
              <a:rPr lang="en-US" smtClean="0"/>
              <a:pPr/>
              <a:t>18/09/16</a:t>
            </a:fld>
            <a:endParaRPr lang="en-US"/>
          </a:p>
        </p:txBody>
      </p:sp>
      <p:sp>
        <p:nvSpPr>
          <p:cNvPr id="3" name="Footer Placeholder 2"/>
          <p:cNvSpPr>
            <a:spLocks noGrp="1"/>
          </p:cNvSpPr>
          <p:nvPr>
            <p:ph type="ftr" sz="quarter" idx="11"/>
          </p:nvPr>
        </p:nvSpPr>
        <p:spPr>
          <a:xfrm>
            <a:off x="1942415" y="6135810"/>
            <a:ext cx="5716488"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511228" y="787784"/>
            <a:ext cx="584978" cy="365125"/>
          </a:xfrm>
          <a:prstGeom prst="rect">
            <a:avLst/>
          </a:prstGeom>
        </p:spPr>
        <p:txBody>
          <a:bodyPr/>
          <a:lstStyle/>
          <a:p>
            <a:fld id="{1DA09F2C-AADC-4DE9-95BD-0466E4B8BF5D}" type="slidenum">
              <a:rPr lang="en-US" smtClean="0"/>
              <a:pPr/>
              <a:t>‹#›</a:t>
            </a:fld>
            <a:endParaRPr lang="en-US" dirty="0"/>
          </a:p>
        </p:txBody>
      </p:sp>
    </p:spTree>
    <p:extLst>
      <p:ext uri="{BB962C8B-B14F-4D97-AF65-F5344CB8AC3E}">
        <p14:creationId xmlns:p14="http://schemas.microsoft.com/office/powerpoint/2010/main" val="4149704511"/>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chemeClr val="accent1"/>
              </a:gs>
              <a:gs pos="14000">
                <a:schemeClr val="accent1">
                  <a:lumMod val="60000"/>
                  <a:lumOff val="40000"/>
                </a:schemeClr>
              </a:gs>
              <a:gs pos="83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chemeClr val="accent1">
                  <a:alpha val="0"/>
                </a:schemeClr>
              </a:gs>
              <a:gs pos="57000">
                <a:schemeClr val="accent1">
                  <a:lumMod val="40000"/>
                  <a:lumOff val="60000"/>
                </a:schemeClr>
              </a:gs>
              <a:gs pos="100000">
                <a:schemeClr val="accent1">
                  <a:alpha val="0"/>
                </a:scheme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9" name="Freeform 8"/>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3">
                  <a:lumMod val="40000"/>
                  <a:lumOff val="60000"/>
                </a:schemeClr>
              </a:gs>
              <a:gs pos="50000">
                <a:schemeClr val="accent3"/>
              </a:gs>
              <a:gs pos="100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1"/>
          </a:p>
        </p:txBody>
      </p:sp>
      <p:sp>
        <p:nvSpPr>
          <p:cNvPr id="2" name="Title 1"/>
          <p:cNvSpPr>
            <a:spLocks noGrp="1"/>
          </p:cNvSpPr>
          <p:nvPr>
            <p:ph type="ctrTitle"/>
          </p:nvPr>
        </p:nvSpPr>
        <p:spPr>
          <a:xfrm>
            <a:off x="4572000" y="1676400"/>
            <a:ext cx="3886200" cy="1524000"/>
          </a:xfrm>
        </p:spPr>
        <p:txBody>
          <a:bodyPr anchor="b" anchorCtr="0"/>
          <a:lstStyle>
            <a:lvl1pPr algn="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0" y="3203574"/>
            <a:ext cx="3886200" cy="1825625"/>
          </a:xfrm>
        </p:spPr>
        <p:txBody>
          <a:bodyPr>
            <a:normAutofit/>
          </a:bodyPr>
          <a:lstStyle>
            <a:lvl1pPr marL="0" indent="0" algn="l">
              <a:buNone/>
              <a:defRPr sz="200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D728701E-CAF4-4159-9B3E-41C86DFFA30D}" type="datetimeFigureOut">
              <a:rPr lang="en-US" smtClean="0"/>
              <a:t>18/09/16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normAutofit/>
          </a:bodyPr>
          <a:lstStyle/>
          <a:p>
            <a:fld id="{BA9B540C-44DA-4F69-89C9-7C84606640D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1600201"/>
            <a:ext cx="77724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D728701E-CAF4-4159-9B3E-41C86DFFA30D}" type="datetimeFigureOut">
              <a:rPr lang="en-US" smtClean="0"/>
              <a:t>18/09/16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uk-UA" smtClean="0"/>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1">
                  <a:lumMod val="40000"/>
                  <a:lumOff val="60000"/>
                </a:schemeClr>
              </a:gs>
              <a:gs pos="50000">
                <a:schemeClr val="accent1"/>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rgbClr val="000000"/>
              </a:gs>
              <a:gs pos="14000">
                <a:srgbClr val="333333"/>
              </a:gs>
              <a:gs pos="83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9" name="Freeform 8"/>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rgbClr val="000000">
                  <a:alpha val="0"/>
                </a:srgbClr>
              </a:gs>
              <a:gs pos="57000">
                <a:srgbClr val="4D4D4D"/>
              </a:gs>
              <a:gs pos="100000">
                <a:srgbClr val="000000">
                  <a:alpha val="0"/>
                </a:srgb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722313" y="3633787"/>
            <a:ext cx="7772400" cy="1362075"/>
          </a:xfrm>
        </p:spPr>
        <p:txBody>
          <a:bodyPr anchor="t"/>
          <a:lstStyle>
            <a:lvl1pPr algn="l">
              <a:defRPr sz="40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722313" y="2133600"/>
            <a:ext cx="7772400" cy="1500187"/>
          </a:xfrm>
        </p:spPr>
        <p:txBody>
          <a:bodyPr anchor="b"/>
          <a:lstStyle>
            <a:lvl1pPr marL="0" indent="0">
              <a:buNone/>
              <a:defRPr sz="200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D728701E-CAF4-4159-9B3E-41C86DFFA30D}" type="datetimeFigureOut">
              <a:rPr lang="en-US" smtClean="0"/>
              <a:t>18/09/16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indent="0">
              <a:buFont typeface="Arial"/>
              <a:buNone/>
            </a:pPr>
            <a:fld id="{86CB4B4D-7CA3-9044-876B-883B54F8677D}" type="slidenum">
              <a:rPr lang="uk-UA" smtClean="0"/>
              <a:pPr marL="0" indent="0">
                <a:buFont typeface="Arial"/>
                <a:buNone/>
              </a:pPr>
              <a:t>‹#›</a:t>
            </a:fld>
            <a:endParaRPr lang="uk-UA"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D728701E-CAF4-4159-9B3E-41C86DFFA30D}" type="datetimeFigureOut">
              <a:rPr lang="en-US" smtClean="0"/>
              <a:t>18/09/16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indent="0">
              <a:buFont typeface="Arial"/>
              <a:buNone/>
            </a:pPr>
            <a:fld id="{86CB4B4D-7CA3-9044-876B-883B54F8677D}" type="slidenum">
              <a:rPr lang="uk-UA" smtClean="0"/>
              <a:pPr marL="0" indent="0">
                <a:buFont typeface="Arial"/>
                <a:buNone/>
              </a:pPr>
              <a:t>‹#›</a:t>
            </a:fld>
            <a:endParaRPr lang="uk-UA" dirty="0"/>
          </a:p>
        </p:txBody>
      </p:sp>
      <p:sp>
        <p:nvSpPr>
          <p:cNvPr id="13" name="Content Placeholder 12"/>
          <p:cNvSpPr>
            <a:spLocks noGrp="1"/>
          </p:cNvSpPr>
          <p:nvPr>
            <p:ph sz="quarter" idx="13"/>
          </p:nvPr>
        </p:nvSpPr>
        <p:spPr>
          <a:xfrm>
            <a:off x="6858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4"/>
          <p:cNvSpPr>
            <a:spLocks noGrp="1"/>
          </p:cNvSpPr>
          <p:nvPr>
            <p:ph sz="quarter" idx="14"/>
          </p:nvPr>
        </p:nvSpPr>
        <p:spPr>
          <a:xfrm>
            <a:off x="48006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slideLayout" Target="../slideLayouts/slideLayout5.xml"/><Relationship Id="rId3"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16.xml"/><Relationship Id="rId12" Type="http://schemas.openxmlformats.org/officeDocument/2006/relationships/slideLayout" Target="../slideLayouts/slideLayout17.xml"/><Relationship Id="rId13" Type="http://schemas.openxmlformats.org/officeDocument/2006/relationships/theme" Target="../theme/theme3.xml"/><Relationship Id="rId14" Type="http://schemas.openxmlformats.org/officeDocument/2006/relationships/image" Target="../media/image1.wmf"/><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 Id="rId9" Type="http://schemas.openxmlformats.org/officeDocument/2006/relationships/slideLayout" Target="../slideLayouts/slideLayout14.xml"/><Relationship Id="rId10"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08630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814"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638150"/>
      </p:ext>
    </p:extLst>
  </p:cSld>
  <p:clrMap bg1="lt1" tx1="dk1" bg2="lt2" tx2="dk2" accent1="accent1" accent2="accent2" accent3="accent3" accent4="accent4" accent5="accent5" accent6="accent6" hlink="hlink" folHlink="folHlink"/>
  <p:sldLayoutIdLst>
    <p:sldLayoutId id="2147483679" r:id="rId1"/>
    <p:sldLayoutId id="2147483680"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14">
              <a:alphaModFix amt="15000"/>
            </a:blip>
            <a:srcRect/>
            <a:tile tx="0" ty="0" sx="76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85800" y="274638"/>
            <a:ext cx="7772400" cy="1143000"/>
          </a:xfrm>
          <a:prstGeom prst="rect">
            <a:avLst/>
          </a:prstGeom>
        </p:spPr>
        <p:txBody>
          <a:bodyPr vert="horz" lIns="0" tIns="45720" rIns="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1600200"/>
            <a:ext cx="7772400" cy="4525963"/>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00800" y="6416675"/>
            <a:ext cx="1981200" cy="365125"/>
          </a:xfrm>
          <a:prstGeom prst="rect">
            <a:avLst/>
          </a:prstGeom>
        </p:spPr>
        <p:txBody>
          <a:bodyPr vert="horz" lIns="0" tIns="45720" rIns="0" bIns="0" rtlCol="0" anchor="b" anchorCtr="0"/>
          <a:lstStyle>
            <a:lvl1pPr algn="r">
              <a:defRPr lang="en-US" sz="900" kern="1200" cap="all" spc="110" baseline="0" smtClean="0">
                <a:solidFill>
                  <a:srgbClr val="4D4D4D"/>
                </a:solidFill>
                <a:latin typeface="+mn-lt"/>
                <a:ea typeface="+mn-ea"/>
                <a:cs typeface="+mn-cs"/>
              </a:defRPr>
            </a:lvl1pPr>
          </a:lstStyle>
          <a:p>
            <a:fld id="{942120D2-3948-4F8F-BE5D-E7E7D97880B2}" type="datetime4">
              <a:rPr lang="en-US" smtClean="0"/>
              <a:pPr/>
              <a:t>September 18, 2016</a:t>
            </a:fld>
            <a:endParaRPr lang="en-US" dirty="0" err="1"/>
          </a:p>
        </p:txBody>
      </p:sp>
      <p:sp>
        <p:nvSpPr>
          <p:cNvPr id="5" name="Footer Placeholder 4"/>
          <p:cNvSpPr>
            <a:spLocks noGrp="1"/>
          </p:cNvSpPr>
          <p:nvPr>
            <p:ph type="ftr" sz="quarter" idx="3"/>
          </p:nvPr>
        </p:nvSpPr>
        <p:spPr>
          <a:xfrm>
            <a:off x="228600" y="6416675"/>
            <a:ext cx="2895600" cy="365125"/>
          </a:xfrm>
          <a:prstGeom prst="rect">
            <a:avLst/>
          </a:prstGeom>
        </p:spPr>
        <p:txBody>
          <a:bodyPr vert="horz" lIns="0" tIns="45720" rIns="0" bIns="0" rtlCol="0" anchor="b" anchorCtr="0"/>
          <a:lstStyle>
            <a:lvl1pPr algn="l">
              <a:defRPr sz="900" cap="all" spc="110" baseline="0">
                <a:solidFill>
                  <a:srgbClr val="4D4D4D"/>
                </a:solidFill>
              </a:defRPr>
            </a:lvl1pPr>
          </a:lstStyle>
          <a:p>
            <a:endParaRPr lang="en-US" dirty="0"/>
          </a:p>
        </p:txBody>
      </p:sp>
      <p:sp>
        <p:nvSpPr>
          <p:cNvPr id="6" name="Slide Number Placeholder 5"/>
          <p:cNvSpPr>
            <a:spLocks noGrp="1"/>
          </p:cNvSpPr>
          <p:nvPr>
            <p:ph type="sldNum" sz="quarter" idx="4"/>
          </p:nvPr>
        </p:nvSpPr>
        <p:spPr>
          <a:xfrm>
            <a:off x="8458200" y="6416675"/>
            <a:ext cx="457200" cy="365125"/>
          </a:xfrm>
          <a:prstGeom prst="rect">
            <a:avLst/>
          </a:prstGeom>
        </p:spPr>
        <p:txBody>
          <a:bodyPr vert="horz" lIns="0" tIns="45720" rIns="0" bIns="0" rtlCol="0" anchor="b" anchorCtr="0"/>
          <a:lstStyle>
            <a:lvl1pPr algn="r">
              <a:defRPr sz="1100" b="1" baseline="0">
                <a:solidFill>
                  <a:srgbClr val="4D4D4D"/>
                </a:solidFill>
              </a:defRPr>
            </a:lvl1pPr>
          </a:lstStyle>
          <a:p>
            <a:fld id="{1D72EBF8-7CF5-44B7-B2BF-E22DE4D0703D}"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13" r:id="rId8"/>
    <p:sldLayoutId id="2147483809" r:id="rId9"/>
    <p:sldLayoutId id="2147483810" r:id="rId10"/>
    <p:sldLayoutId id="2147483811" r:id="rId11"/>
    <p:sldLayoutId id="2147483812" r:id="rId12"/>
  </p:sldLayoutIdLst>
  <p:txStyles>
    <p:title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jpeg"/><Relationship Id="rId7"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png"/><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png"/><Relationship Id="rId3"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png"/><Relationship Id="rId3" Type="http://schemas.openxmlformats.org/officeDocument/2006/relationships/image" Target="../media/image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 Id="rId3" Type="http://schemas.microsoft.com/office/2007/relationships/hdphoto" Target="../media/hdphoto3.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5" Type="http://schemas.openxmlformats.org/officeDocument/2006/relationships/chart" Target="../charts/chart3.xml"/><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microsoft.com/office/2007/relationships/hdphoto" Target="../media/hdphoto1.wdp"/><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p:cNvSpPr>
          <p:nvPr>
            <p:ph type="title" idx="4294967295"/>
          </p:nvPr>
        </p:nvSpPr>
        <p:spPr>
          <a:xfrm>
            <a:off x="12700" y="4992278"/>
            <a:ext cx="9131300" cy="566737"/>
          </a:xfrm>
          <a:prstGeom prst="rect">
            <a:avLst/>
          </a:prstGeom>
        </p:spPr>
        <p:txBody>
          <a:bodyPr>
            <a:noAutofit/>
          </a:bodyPr>
          <a:lstStyle>
            <a:lvl1pPr marL="0" indent="0" defTabSz="777240">
              <a:buSzTx/>
              <a:buFontTx/>
              <a:buNone/>
              <a:defRPr sz="2550" b="1">
                <a:solidFill>
                  <a:srgbClr val="000000"/>
                </a:solidFill>
              </a:defRPr>
            </a:lvl1pPr>
          </a:lstStyle>
          <a:p>
            <a:pPr algn="r"/>
            <a:r>
              <a:rPr lang="en-US" sz="3800" b="0" cap="none" dirty="0" smtClean="0">
                <a:solidFill>
                  <a:schemeClr val="tx1"/>
                </a:solidFill>
              </a:rPr>
              <a:t>“Don’t Use Your Phones At The Dinner Table”</a:t>
            </a:r>
            <a:endParaRPr lang="en-US" sz="3800" b="0" cap="none" dirty="0">
              <a:solidFill>
                <a:schemeClr val="tx1"/>
              </a:solidFill>
            </a:endParaRPr>
          </a:p>
        </p:txBody>
      </p:sp>
      <p:pic>
        <p:nvPicPr>
          <p:cNvPr id="211" name="Vatican-Pope-Youths_Inte.jpg"/>
          <p:cNvPicPr>
            <a:picLocks noGrp="1" noChangeAspect="1"/>
          </p:cNvPicPr>
          <p:nvPr>
            <p:ph type="pic" idx="4294967295"/>
          </p:nvPr>
        </p:nvPicPr>
        <p:blipFill rotWithShape="1">
          <a:blip r:embed="rId3">
            <a:extLst/>
          </a:blip>
          <a:srcRect t="6152" b="13719"/>
          <a:stretch/>
        </p:blipFill>
        <p:spPr>
          <a:xfrm>
            <a:off x="0" y="9524"/>
            <a:ext cx="9156701" cy="4892676"/>
          </a:xfrm>
          <a:prstGeom prst="rect">
            <a:avLst/>
          </a:prstGeom>
        </p:spPr>
      </p:pic>
      <p:sp>
        <p:nvSpPr>
          <p:cNvPr id="212" name="Shape 212"/>
          <p:cNvSpPr>
            <a:spLocks noGrp="1"/>
          </p:cNvSpPr>
          <p:nvPr>
            <p:ph type="body" sz="quarter" idx="4294967295"/>
          </p:nvPr>
        </p:nvSpPr>
        <p:spPr>
          <a:xfrm>
            <a:off x="2489200" y="5639978"/>
            <a:ext cx="6591300" cy="493713"/>
          </a:xfrm>
          <a:prstGeom prst="rect">
            <a:avLst/>
          </a:prstGeom>
        </p:spPr>
        <p:txBody>
          <a:bodyPr>
            <a:noAutofit/>
          </a:bodyPr>
          <a:lstStyle/>
          <a:p>
            <a:pPr marL="0" indent="0" algn="r" defTabSz="365760">
              <a:spcBef>
                <a:spcPts val="0"/>
              </a:spcBef>
              <a:buSzTx/>
              <a:buFontTx/>
              <a:buNone/>
              <a:defRPr sz="1680">
                <a:solidFill>
                  <a:srgbClr val="000000"/>
                </a:solidFill>
              </a:defRPr>
            </a:pPr>
            <a:r>
              <a:rPr sz="1800" dirty="0">
                <a:solidFill>
                  <a:srgbClr val="FFFFFF"/>
                </a:solidFill>
              </a:rPr>
              <a:t>Pope Francis, St. Peter’s Square, Nov. 11, 2015</a:t>
            </a:r>
            <a:br>
              <a:rPr sz="1800" dirty="0">
                <a:solidFill>
                  <a:srgbClr val="FFFFFF"/>
                </a:solidFill>
              </a:rPr>
            </a:br>
            <a:r>
              <a:rPr sz="1800" dirty="0">
                <a:solidFill>
                  <a:srgbClr val="FFFFFF"/>
                </a:solidFill>
              </a:rPr>
              <a:t/>
            </a:r>
            <a:br>
              <a:rPr sz="1800" dirty="0">
                <a:solidFill>
                  <a:srgbClr val="FFFFFF"/>
                </a:solidFill>
              </a:rPr>
            </a:br>
            <a:r>
              <a:rPr sz="1800" dirty="0">
                <a:solidFill>
                  <a:srgbClr val="FFFFFF"/>
                </a:solidFill>
              </a:rPr>
              <a:t/>
            </a:r>
            <a:br>
              <a:rPr sz="1800" dirty="0">
                <a:solidFill>
                  <a:srgbClr val="FFFFFF"/>
                </a:solidFill>
              </a:rPr>
            </a:br>
            <a:endParaRPr sz="1800" dirty="0">
              <a:solidFill>
                <a:srgbClr val="FFFFFF"/>
              </a:solidFill>
            </a:endParaRPr>
          </a:p>
        </p:txBody>
      </p:sp>
      <p:sp>
        <p:nvSpPr>
          <p:cNvPr id="214" name="Shape 214"/>
          <p:cNvSpPr/>
          <p:nvPr/>
        </p:nvSpPr>
        <p:spPr>
          <a:xfrm>
            <a:off x="1295872" y="6491911"/>
            <a:ext cx="7776121" cy="400109"/>
          </a:xfrm>
          <a:prstGeom prst="rect">
            <a:avLst/>
          </a:prstGeom>
          <a:ln w="12700">
            <a:noFill/>
            <a:miter lim="400000"/>
          </a:ln>
          <a:extLst>
            <a:ext uri="{C572A759-6A51-4108-AA02-DFA0A04FC94B}">
              <ma14:wrappingTextBoxFlag xmlns:ma14="http://schemas.microsoft.com/office/mac/drawingml/2011/main" val="1"/>
            </a:ext>
          </a:extLst>
        </p:spPr>
        <p:txBody>
          <a:bodyPr lIns="45719" rIns="45719">
            <a:spAutoFit/>
          </a:bodyPr>
          <a:lstStyle/>
          <a:p>
            <a:pPr marL="0" indent="0" algn="r">
              <a:buNone/>
              <a:defRPr sz="800"/>
            </a:pPr>
            <a:r>
              <a:rPr lang="en-US" sz="1000" u="sng" baseline="-25000" dirty="0">
                <a:solidFill>
                  <a:schemeClr val="bg1">
                    <a:lumMod val="50000"/>
                    <a:lumOff val="50000"/>
                  </a:schemeClr>
                </a:solidFill>
              </a:rPr>
              <a:t>http://</a:t>
            </a:r>
            <a:r>
              <a:rPr lang="en-US" sz="1000" u="sng" baseline="-25000" dirty="0" err="1">
                <a:solidFill>
                  <a:schemeClr val="bg1">
                    <a:lumMod val="50000"/>
                    <a:lumOff val="50000"/>
                  </a:schemeClr>
                </a:solidFill>
              </a:rPr>
              <a:t>www.engadget.com</a:t>
            </a:r>
            <a:r>
              <a:rPr lang="en-US" sz="1000" u="sng" baseline="-25000" dirty="0">
                <a:solidFill>
                  <a:schemeClr val="bg1">
                    <a:lumMod val="50000"/>
                    <a:lumOff val="50000"/>
                  </a:schemeClr>
                </a:solidFill>
              </a:rPr>
              <a:t>/2015/11/13/pope-</a:t>
            </a:r>
            <a:r>
              <a:rPr lang="en-US" sz="1000" u="sng" baseline="-25000" dirty="0" err="1">
                <a:solidFill>
                  <a:schemeClr val="bg1">
                    <a:lumMod val="50000"/>
                    <a:lumOff val="50000"/>
                  </a:schemeClr>
                </a:solidFill>
              </a:rPr>
              <a:t>francis</a:t>
            </a:r>
            <a:r>
              <a:rPr lang="en-US" sz="1000" u="sng" baseline="-25000" dirty="0">
                <a:solidFill>
                  <a:schemeClr val="bg1">
                    <a:lumMod val="50000"/>
                    <a:lumOff val="50000"/>
                  </a:schemeClr>
                </a:solidFill>
              </a:rPr>
              <a:t>-hates-texting-while-eating/</a:t>
            </a:r>
          </a:p>
          <a:p>
            <a:pPr marL="0" indent="0" algn="r">
              <a:buNone/>
              <a:defRPr sz="800"/>
            </a:pPr>
            <a:r>
              <a:rPr lang="en-US" sz="1000" u="sng" baseline="-25000" dirty="0">
                <a:solidFill>
                  <a:schemeClr val="bg1">
                    <a:lumMod val="50000"/>
                    <a:lumOff val="50000"/>
                  </a:schemeClr>
                </a:solidFill>
              </a:rPr>
              <a:t>http://</a:t>
            </a:r>
            <a:r>
              <a:rPr lang="en-US" sz="1000" u="sng" baseline="-25000" dirty="0" err="1">
                <a:solidFill>
                  <a:schemeClr val="bg1">
                    <a:lumMod val="50000"/>
                    <a:lumOff val="50000"/>
                  </a:schemeClr>
                </a:solidFill>
              </a:rPr>
              <a:t>technology.inquirer.net</a:t>
            </a:r>
            <a:r>
              <a:rPr lang="en-US" sz="1000" u="sng" baseline="-25000" dirty="0">
                <a:solidFill>
                  <a:schemeClr val="bg1">
                    <a:lumMod val="50000"/>
                    <a:lumOff val="50000"/>
                  </a:schemeClr>
                </a:solidFill>
              </a:rPr>
              <a:t>/files/2013/08/Vatican-Pope-</a:t>
            </a:r>
            <a:r>
              <a:rPr lang="en-US" sz="1000" u="sng" baseline="-25000" dirty="0" err="1">
                <a:solidFill>
                  <a:schemeClr val="bg1">
                    <a:lumMod val="50000"/>
                    <a:lumOff val="50000"/>
                  </a:schemeClr>
                </a:solidFill>
              </a:rPr>
              <a:t>Youths_Inte.jpg</a:t>
            </a:r>
            <a:endParaRPr lang="en-US" sz="1000" u="sng" baseline="-25000" dirty="0">
              <a:solidFill>
                <a:schemeClr val="bg1">
                  <a:lumMod val="50000"/>
                  <a:lumOff val="50000"/>
                </a:schemeClr>
              </a:solidFill>
            </a:endParaRPr>
          </a:p>
          <a:p>
            <a:pPr marL="0" indent="0" algn="r">
              <a:buNone/>
              <a:defRPr sz="800"/>
            </a:pPr>
            <a:endParaRPr sz="1000" u="sng" baseline="-25000" dirty="0">
              <a:solidFill>
                <a:schemeClr val="bg1">
                  <a:lumMod val="50000"/>
                  <a:lumOff val="50000"/>
                </a:schemeClr>
              </a:solidFill>
            </a:endParaRPr>
          </a:p>
        </p:txBody>
      </p:sp>
    </p:spTree>
    <p:extLst>
      <p:ext uri="{BB962C8B-B14F-4D97-AF65-F5344CB8AC3E}">
        <p14:creationId xmlns:p14="http://schemas.microsoft.com/office/powerpoint/2010/main" val="1170333174"/>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400"/>
                                        <p:tgtEl>
                                          <p:spTgt spid="211"/>
                                        </p:tgtEl>
                                      </p:cBhvr>
                                    </p:animEffect>
                                  </p:childTnLst>
                                </p:cTn>
                              </p:par>
                            </p:childTnLst>
                          </p:cTn>
                        </p:par>
                        <p:par>
                          <p:cTn id="8" fill="hold">
                            <p:stCondLst>
                              <p:cond delay="400"/>
                            </p:stCondLst>
                            <p:childTnLst>
                              <p:par>
                                <p:cTn id="9" presetID="10" presetClass="entr" presetSubtype="0" fill="hold" grpId="0" nodeType="afterEffect">
                                  <p:stCondLst>
                                    <p:cond delay="0"/>
                                  </p:stCondLst>
                                  <p:childTnLst>
                                    <p:set>
                                      <p:cBhvr>
                                        <p:cTn id="10" dur="1" fill="hold">
                                          <p:stCondLst>
                                            <p:cond delay="0"/>
                                          </p:stCondLst>
                                        </p:cTn>
                                        <p:tgtEl>
                                          <p:spTgt spid="210"/>
                                        </p:tgtEl>
                                        <p:attrNameLst>
                                          <p:attrName>style.visibility</p:attrName>
                                        </p:attrNameLst>
                                      </p:cBhvr>
                                      <p:to>
                                        <p:strVal val="visible"/>
                                      </p:to>
                                    </p:set>
                                    <p:animEffect transition="in" filter="fade">
                                      <p:cBhvr>
                                        <p:cTn id="11" dur="400"/>
                                        <p:tgtEl>
                                          <p:spTgt spid="210"/>
                                        </p:tgtEl>
                                      </p:cBhvr>
                                    </p:animEffect>
                                  </p:childTnLst>
                                </p:cTn>
                              </p:par>
                            </p:childTnLst>
                          </p:cTn>
                        </p:par>
                        <p:par>
                          <p:cTn id="12" fill="hold">
                            <p:stCondLst>
                              <p:cond delay="800"/>
                            </p:stCondLst>
                            <p:childTnLst>
                              <p:par>
                                <p:cTn id="13" presetID="10" presetClass="entr" presetSubtype="0" fill="hold" grpId="0" nodeType="afterEffect">
                                  <p:stCondLst>
                                    <p:cond delay="0"/>
                                  </p:stCondLst>
                                  <p:childTnLst>
                                    <p:set>
                                      <p:cBhvr>
                                        <p:cTn id="14" dur="1" fill="hold">
                                          <p:stCondLst>
                                            <p:cond delay="0"/>
                                          </p:stCondLst>
                                        </p:cTn>
                                        <p:tgtEl>
                                          <p:spTgt spid="212">
                                            <p:txEl>
                                              <p:pRg st="0" end="0"/>
                                            </p:txEl>
                                          </p:spTgt>
                                        </p:tgtEl>
                                        <p:attrNameLst>
                                          <p:attrName>style.visibility</p:attrName>
                                        </p:attrNameLst>
                                      </p:cBhvr>
                                      <p:to>
                                        <p:strVal val="visible"/>
                                      </p:to>
                                    </p:set>
                                    <p:animEffect transition="in" filter="fade">
                                      <p:cBhvr>
                                        <p:cTn id="15" dur="400"/>
                                        <p:tgtEl>
                                          <p:spTgt spid="212">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4"/>
                                        </p:tgtEl>
                                        <p:attrNameLst>
                                          <p:attrName>style.visibility</p:attrName>
                                        </p:attrNameLst>
                                      </p:cBhvr>
                                      <p:to>
                                        <p:strVal val="visible"/>
                                      </p:to>
                                    </p:set>
                                    <p:animEffect transition="in" filter="fade">
                                      <p:cBhvr>
                                        <p:cTn id="18" dur="5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P spid="212" grpId="0" build="p"/>
      <p:bldP spid="21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419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20129" y="229984"/>
            <a:ext cx="9144000" cy="1280891"/>
          </a:xfrm>
          <a:prstGeom prst="rect">
            <a:avLst/>
          </a:prstGeom>
        </p:spPr>
        <p:txBody>
          <a:bodyPr>
            <a:noAutofit/>
          </a:bodyPr>
          <a:lst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cap="none" dirty="0" smtClean="0"/>
              <a:t>Research Method &amp; Participating Families</a:t>
            </a:r>
            <a:endParaRPr lang="en-US" cap="none" dirty="0"/>
          </a:p>
        </p:txBody>
      </p:sp>
      <p:pic>
        <p:nvPicPr>
          <p:cNvPr id="11" name="Picture 10"/>
          <p:cNvPicPr>
            <a:picLocks noChangeAspect="1"/>
          </p:cNvPicPr>
          <p:nvPr/>
        </p:nvPicPr>
        <p:blipFill>
          <a:blip r:embed="rId3"/>
          <a:stretch>
            <a:fillRect/>
          </a:stretch>
        </p:blipFill>
        <p:spPr>
          <a:xfrm>
            <a:off x="6548041" y="1507200"/>
            <a:ext cx="782811" cy="1346435"/>
          </a:xfrm>
          <a:prstGeom prst="rect">
            <a:avLst/>
          </a:prstGeom>
        </p:spPr>
      </p:pic>
      <p:pic>
        <p:nvPicPr>
          <p:cNvPr id="13" name="Picture 12"/>
          <p:cNvPicPr>
            <a:picLocks noChangeAspect="1"/>
          </p:cNvPicPr>
          <p:nvPr/>
        </p:nvPicPr>
        <p:blipFill>
          <a:blip r:embed="rId3"/>
          <a:stretch>
            <a:fillRect/>
          </a:stretch>
        </p:blipFill>
        <p:spPr>
          <a:xfrm>
            <a:off x="224873" y="3457569"/>
            <a:ext cx="782811" cy="1346435"/>
          </a:xfrm>
          <a:prstGeom prst="rect">
            <a:avLst/>
          </a:prstGeom>
        </p:spPr>
      </p:pic>
      <p:pic>
        <p:nvPicPr>
          <p:cNvPr id="16" name="Picture 15"/>
          <p:cNvPicPr>
            <a:picLocks noChangeAspect="1"/>
          </p:cNvPicPr>
          <p:nvPr/>
        </p:nvPicPr>
        <p:blipFill>
          <a:blip r:embed="rId4"/>
          <a:stretch>
            <a:fillRect/>
          </a:stretch>
        </p:blipFill>
        <p:spPr>
          <a:xfrm>
            <a:off x="8389471" y="3717106"/>
            <a:ext cx="506001" cy="1036098"/>
          </a:xfrm>
          <a:prstGeom prst="rect">
            <a:avLst/>
          </a:prstGeom>
        </p:spPr>
      </p:pic>
      <p:pic>
        <p:nvPicPr>
          <p:cNvPr id="17" name="Picture 16"/>
          <p:cNvPicPr>
            <a:picLocks noChangeAspect="1"/>
          </p:cNvPicPr>
          <p:nvPr/>
        </p:nvPicPr>
        <p:blipFill>
          <a:blip r:embed="rId5"/>
          <a:stretch>
            <a:fillRect/>
          </a:stretch>
        </p:blipFill>
        <p:spPr>
          <a:xfrm>
            <a:off x="1013191" y="3372511"/>
            <a:ext cx="703189" cy="1431493"/>
          </a:xfrm>
          <a:prstGeom prst="rect">
            <a:avLst/>
          </a:prstGeom>
        </p:spPr>
      </p:pic>
      <p:pic>
        <p:nvPicPr>
          <p:cNvPr id="18" name="Picture 17"/>
          <p:cNvPicPr>
            <a:picLocks noChangeAspect="1"/>
          </p:cNvPicPr>
          <p:nvPr/>
        </p:nvPicPr>
        <p:blipFill>
          <a:blip r:embed="rId5"/>
          <a:stretch>
            <a:fillRect/>
          </a:stretch>
        </p:blipFill>
        <p:spPr>
          <a:xfrm>
            <a:off x="7330332" y="1422142"/>
            <a:ext cx="703189" cy="1431493"/>
          </a:xfrm>
          <a:prstGeom prst="rect">
            <a:avLst/>
          </a:prstGeom>
        </p:spPr>
      </p:pic>
      <p:pic>
        <p:nvPicPr>
          <p:cNvPr id="19" name="Picture 18"/>
          <p:cNvPicPr>
            <a:picLocks noChangeAspect="1"/>
          </p:cNvPicPr>
          <p:nvPr/>
        </p:nvPicPr>
        <p:blipFill>
          <a:blip r:embed="rId3"/>
          <a:stretch>
            <a:fillRect/>
          </a:stretch>
        </p:blipFill>
        <p:spPr>
          <a:xfrm>
            <a:off x="230380" y="5184695"/>
            <a:ext cx="782811" cy="1346435"/>
          </a:xfrm>
          <a:prstGeom prst="rect">
            <a:avLst/>
          </a:prstGeom>
        </p:spPr>
      </p:pic>
      <p:pic>
        <p:nvPicPr>
          <p:cNvPr id="20" name="Picture 19"/>
          <p:cNvPicPr>
            <a:picLocks noChangeAspect="1"/>
          </p:cNvPicPr>
          <p:nvPr/>
        </p:nvPicPr>
        <p:blipFill>
          <a:blip r:embed="rId5"/>
          <a:stretch>
            <a:fillRect/>
          </a:stretch>
        </p:blipFill>
        <p:spPr>
          <a:xfrm>
            <a:off x="1012671" y="5099637"/>
            <a:ext cx="703189" cy="1431493"/>
          </a:xfrm>
          <a:prstGeom prst="rect">
            <a:avLst/>
          </a:prstGeom>
        </p:spPr>
      </p:pic>
      <p:pic>
        <p:nvPicPr>
          <p:cNvPr id="24" name="Picture 23"/>
          <p:cNvPicPr>
            <a:picLocks noChangeAspect="1"/>
          </p:cNvPicPr>
          <p:nvPr/>
        </p:nvPicPr>
        <p:blipFill>
          <a:blip r:embed="rId4"/>
          <a:stretch>
            <a:fillRect/>
          </a:stretch>
        </p:blipFill>
        <p:spPr>
          <a:xfrm>
            <a:off x="7418617" y="5592341"/>
            <a:ext cx="506001" cy="1036098"/>
          </a:xfrm>
          <a:prstGeom prst="rect">
            <a:avLst/>
          </a:prstGeom>
        </p:spPr>
      </p:pic>
      <p:pic>
        <p:nvPicPr>
          <p:cNvPr id="25" name="Picture 24"/>
          <p:cNvPicPr>
            <a:picLocks noChangeAspect="1"/>
          </p:cNvPicPr>
          <p:nvPr/>
        </p:nvPicPr>
        <p:blipFill>
          <a:blip r:embed="rId5"/>
          <a:stretch>
            <a:fillRect/>
          </a:stretch>
        </p:blipFill>
        <p:spPr>
          <a:xfrm>
            <a:off x="6769126" y="5220909"/>
            <a:ext cx="703189" cy="1431493"/>
          </a:xfrm>
          <a:prstGeom prst="rect">
            <a:avLst/>
          </a:prstGeom>
        </p:spPr>
      </p:pic>
      <p:pic>
        <p:nvPicPr>
          <p:cNvPr id="26" name="Picture 25"/>
          <p:cNvPicPr>
            <a:picLocks noChangeAspect="1"/>
          </p:cNvPicPr>
          <p:nvPr/>
        </p:nvPicPr>
        <p:blipFill>
          <a:blip r:embed="rId3"/>
          <a:stretch>
            <a:fillRect/>
          </a:stretch>
        </p:blipFill>
        <p:spPr>
          <a:xfrm>
            <a:off x="5998470" y="5305968"/>
            <a:ext cx="782811" cy="1346435"/>
          </a:xfrm>
          <a:prstGeom prst="rect">
            <a:avLst/>
          </a:prstGeom>
        </p:spPr>
      </p:pic>
      <p:pic>
        <p:nvPicPr>
          <p:cNvPr id="27" name="Picture 26"/>
          <p:cNvPicPr>
            <a:picLocks noChangeAspect="1"/>
          </p:cNvPicPr>
          <p:nvPr/>
        </p:nvPicPr>
        <p:blipFill>
          <a:blip r:embed="rId4"/>
          <a:stretch>
            <a:fillRect/>
          </a:stretch>
        </p:blipFill>
        <p:spPr>
          <a:xfrm>
            <a:off x="7924618" y="5592341"/>
            <a:ext cx="506001" cy="1036098"/>
          </a:xfrm>
          <a:prstGeom prst="rect">
            <a:avLst/>
          </a:prstGeom>
        </p:spPr>
      </p:pic>
      <p:pic>
        <p:nvPicPr>
          <p:cNvPr id="29" name="Picture 28"/>
          <p:cNvPicPr>
            <a:picLocks noChangeAspect="1"/>
          </p:cNvPicPr>
          <p:nvPr/>
        </p:nvPicPr>
        <p:blipFill>
          <a:blip r:embed="rId4"/>
          <a:stretch>
            <a:fillRect/>
          </a:stretch>
        </p:blipFill>
        <p:spPr>
          <a:xfrm>
            <a:off x="8395696" y="5592341"/>
            <a:ext cx="506001" cy="1036098"/>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4303034" y="3686433"/>
            <a:ext cx="520976" cy="1048080"/>
          </a:xfrm>
          <a:prstGeom prst="rect">
            <a:avLst/>
          </a:prstGeom>
        </p:spPr>
      </p:pic>
      <p:pic>
        <p:nvPicPr>
          <p:cNvPr id="30" name="Picture 29"/>
          <p:cNvPicPr>
            <a:picLocks noChangeAspect="1"/>
          </p:cNvPicPr>
          <p:nvPr/>
        </p:nvPicPr>
        <p:blipFill>
          <a:blip r:embed="rId3"/>
          <a:stretch>
            <a:fillRect/>
          </a:stretch>
        </p:blipFill>
        <p:spPr>
          <a:xfrm>
            <a:off x="2874422" y="3388078"/>
            <a:ext cx="782811" cy="1346435"/>
          </a:xfrm>
          <a:prstGeom prst="rect">
            <a:avLst/>
          </a:prstGeom>
        </p:spPr>
      </p:pic>
      <p:pic>
        <p:nvPicPr>
          <p:cNvPr id="31" name="Picture 30"/>
          <p:cNvPicPr>
            <a:picLocks noChangeAspect="1"/>
          </p:cNvPicPr>
          <p:nvPr/>
        </p:nvPicPr>
        <p:blipFill>
          <a:blip r:embed="rId5"/>
          <a:stretch>
            <a:fillRect/>
          </a:stretch>
        </p:blipFill>
        <p:spPr>
          <a:xfrm>
            <a:off x="3662740" y="3303020"/>
            <a:ext cx="703189" cy="1431493"/>
          </a:xfrm>
          <a:prstGeom prst="rect">
            <a:avLst/>
          </a:prstGeom>
        </p:spPr>
      </p:pic>
      <p:pic>
        <p:nvPicPr>
          <p:cNvPr id="32" name="Picture 31"/>
          <p:cNvPicPr>
            <a:picLocks noChangeAspect="1"/>
          </p:cNvPicPr>
          <p:nvPr/>
        </p:nvPicPr>
        <p:blipFill>
          <a:blip r:embed="rId4"/>
          <a:stretch>
            <a:fillRect/>
          </a:stretch>
        </p:blipFill>
        <p:spPr>
          <a:xfrm>
            <a:off x="7918393" y="1779813"/>
            <a:ext cx="506001" cy="1036098"/>
          </a:xfrm>
          <a:prstGeom prst="rect">
            <a:avLst/>
          </a:prstGeom>
        </p:spPr>
      </p:pic>
      <p:pic>
        <p:nvPicPr>
          <p:cNvPr id="33" name="Picture 32"/>
          <p:cNvPicPr>
            <a:picLocks noChangeAspect="1"/>
          </p:cNvPicPr>
          <p:nvPr/>
        </p:nvPicPr>
        <p:blipFill>
          <a:blip r:embed="rId4"/>
          <a:stretch>
            <a:fillRect/>
          </a:stretch>
        </p:blipFill>
        <p:spPr>
          <a:xfrm>
            <a:off x="8389471" y="1779813"/>
            <a:ext cx="506001" cy="1036098"/>
          </a:xfrm>
          <a:prstGeom prst="rect">
            <a:avLst/>
          </a:prstGeom>
        </p:spPr>
      </p:pic>
      <p:pic>
        <p:nvPicPr>
          <p:cNvPr id="34" name="Picture 33"/>
          <p:cNvPicPr>
            <a:picLocks noChangeAspect="1"/>
          </p:cNvPicPr>
          <p:nvPr/>
        </p:nvPicPr>
        <p:blipFill>
          <a:blip r:embed="rId3"/>
          <a:stretch>
            <a:fillRect/>
          </a:stretch>
        </p:blipFill>
        <p:spPr>
          <a:xfrm>
            <a:off x="230380" y="1469476"/>
            <a:ext cx="782811" cy="1346435"/>
          </a:xfrm>
          <a:prstGeom prst="rect">
            <a:avLst/>
          </a:prstGeom>
        </p:spPr>
      </p:pic>
      <p:pic>
        <p:nvPicPr>
          <p:cNvPr id="35" name="Picture 34"/>
          <p:cNvPicPr>
            <a:picLocks noChangeAspect="1"/>
          </p:cNvPicPr>
          <p:nvPr/>
        </p:nvPicPr>
        <p:blipFill>
          <a:blip r:embed="rId5"/>
          <a:stretch>
            <a:fillRect/>
          </a:stretch>
        </p:blipFill>
        <p:spPr>
          <a:xfrm>
            <a:off x="1018698" y="1384418"/>
            <a:ext cx="703189" cy="1431493"/>
          </a:xfrm>
          <a:prstGeom prst="rect">
            <a:avLst/>
          </a:prstGeom>
        </p:spPr>
      </p:pic>
      <p:pic>
        <p:nvPicPr>
          <p:cNvPr id="36" name="Picture 35"/>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7347519" y="3686433"/>
            <a:ext cx="520976" cy="1048080"/>
          </a:xfrm>
          <a:prstGeom prst="rect">
            <a:avLst/>
          </a:prstGeom>
        </p:spPr>
      </p:pic>
      <p:pic>
        <p:nvPicPr>
          <p:cNvPr id="37" name="Picture 36"/>
          <p:cNvPicPr>
            <a:picLocks noChangeAspect="1"/>
          </p:cNvPicPr>
          <p:nvPr/>
        </p:nvPicPr>
        <p:blipFill>
          <a:blip r:embed="rId3"/>
          <a:stretch>
            <a:fillRect/>
          </a:stretch>
        </p:blipFill>
        <p:spPr>
          <a:xfrm>
            <a:off x="5918907" y="3388078"/>
            <a:ext cx="782811" cy="1346435"/>
          </a:xfrm>
          <a:prstGeom prst="rect">
            <a:avLst/>
          </a:prstGeom>
        </p:spPr>
      </p:pic>
      <p:pic>
        <p:nvPicPr>
          <p:cNvPr id="38" name="Picture 37"/>
          <p:cNvPicPr>
            <a:picLocks noChangeAspect="1"/>
          </p:cNvPicPr>
          <p:nvPr/>
        </p:nvPicPr>
        <p:blipFill>
          <a:blip r:embed="rId5"/>
          <a:stretch>
            <a:fillRect/>
          </a:stretch>
        </p:blipFill>
        <p:spPr>
          <a:xfrm>
            <a:off x="6707225" y="3303020"/>
            <a:ext cx="703189" cy="1431493"/>
          </a:xfrm>
          <a:prstGeom prst="rect">
            <a:avLst/>
          </a:prstGeom>
        </p:spPr>
      </p:pic>
      <p:pic>
        <p:nvPicPr>
          <p:cNvPr id="39" name="Picture 38"/>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7868495" y="3691706"/>
            <a:ext cx="520976" cy="1048080"/>
          </a:xfrm>
          <a:prstGeom prst="rect">
            <a:avLst/>
          </a:prstGeom>
        </p:spPr>
      </p:pic>
      <p:pic>
        <p:nvPicPr>
          <p:cNvPr id="41" name="Picture 40"/>
          <p:cNvPicPr>
            <a:picLocks noChangeAspect="1"/>
          </p:cNvPicPr>
          <p:nvPr/>
        </p:nvPicPr>
        <p:blipFill>
          <a:blip r:embed="rId3"/>
          <a:stretch>
            <a:fillRect/>
          </a:stretch>
        </p:blipFill>
        <p:spPr>
          <a:xfrm>
            <a:off x="2956124" y="5195959"/>
            <a:ext cx="782811" cy="1346435"/>
          </a:xfrm>
          <a:prstGeom prst="rect">
            <a:avLst/>
          </a:prstGeom>
        </p:spPr>
      </p:pic>
      <p:pic>
        <p:nvPicPr>
          <p:cNvPr id="42" name="Picture 41"/>
          <p:cNvPicPr>
            <a:picLocks noChangeAspect="1"/>
          </p:cNvPicPr>
          <p:nvPr/>
        </p:nvPicPr>
        <p:blipFill>
          <a:blip r:embed="rId5"/>
          <a:stretch>
            <a:fillRect/>
          </a:stretch>
        </p:blipFill>
        <p:spPr>
          <a:xfrm>
            <a:off x="3738415" y="5110901"/>
            <a:ext cx="703189" cy="1431493"/>
          </a:xfrm>
          <a:prstGeom prst="rect">
            <a:avLst/>
          </a:prstGeom>
        </p:spPr>
      </p:pic>
      <p:pic>
        <p:nvPicPr>
          <p:cNvPr id="43" name="Picture 42"/>
          <p:cNvPicPr>
            <a:picLocks noChangeAspect="1"/>
          </p:cNvPicPr>
          <p:nvPr/>
        </p:nvPicPr>
        <p:blipFill>
          <a:blip r:embed="rId4"/>
          <a:stretch>
            <a:fillRect/>
          </a:stretch>
        </p:blipFill>
        <p:spPr>
          <a:xfrm>
            <a:off x="4352932" y="5495032"/>
            <a:ext cx="506001" cy="1036098"/>
          </a:xfrm>
          <a:prstGeom prst="rect">
            <a:avLst/>
          </a:prstGeom>
        </p:spPr>
      </p:pic>
      <p:pic>
        <p:nvPicPr>
          <p:cNvPr id="44" name="Picture 43"/>
          <p:cNvPicPr>
            <a:picLocks noChangeAspect="1"/>
          </p:cNvPicPr>
          <p:nvPr/>
        </p:nvPicPr>
        <p:blipFill>
          <a:blip r:embed="rId4"/>
          <a:stretch>
            <a:fillRect/>
          </a:stretch>
        </p:blipFill>
        <p:spPr>
          <a:xfrm>
            <a:off x="4824010" y="5495032"/>
            <a:ext cx="506001" cy="1036098"/>
          </a:xfrm>
          <a:prstGeom prst="rect">
            <a:avLst/>
          </a:prstGeom>
        </p:spPr>
      </p:pic>
      <p:pic>
        <p:nvPicPr>
          <p:cNvPr id="45" name="Picture 44"/>
          <p:cNvPicPr>
            <a:picLocks noChangeAspect="1"/>
          </p:cNvPicPr>
          <p:nvPr/>
        </p:nvPicPr>
        <p:blipFill>
          <a:blip r:embed="rId3"/>
          <a:stretch>
            <a:fillRect/>
          </a:stretch>
        </p:blipFill>
        <p:spPr>
          <a:xfrm>
            <a:off x="2817554" y="1469476"/>
            <a:ext cx="782811" cy="1346435"/>
          </a:xfrm>
          <a:prstGeom prst="rect">
            <a:avLst/>
          </a:prstGeom>
        </p:spPr>
      </p:pic>
      <p:pic>
        <p:nvPicPr>
          <p:cNvPr id="46" name="Picture 45"/>
          <p:cNvPicPr>
            <a:picLocks noChangeAspect="1"/>
          </p:cNvPicPr>
          <p:nvPr/>
        </p:nvPicPr>
        <p:blipFill>
          <a:blip r:embed="rId5"/>
          <a:stretch>
            <a:fillRect/>
          </a:stretch>
        </p:blipFill>
        <p:spPr>
          <a:xfrm>
            <a:off x="3599845" y="1384418"/>
            <a:ext cx="703189" cy="1431493"/>
          </a:xfrm>
          <a:prstGeom prst="rect">
            <a:avLst/>
          </a:prstGeom>
        </p:spPr>
      </p:pic>
    </p:spTree>
    <p:extLst>
      <p:ext uri="{BB962C8B-B14F-4D97-AF65-F5344CB8AC3E}">
        <p14:creationId xmlns:p14="http://schemas.microsoft.com/office/powerpoint/2010/main" val="9414961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
                                        <p:tgtEl>
                                          <p:spTgt spid="11"/>
                                        </p:tgtEl>
                                      </p:cBhvr>
                                    </p:animEffect>
                                  </p:childTnLst>
                                </p:cTn>
                              </p:par>
                            </p:childTnLst>
                          </p:cTn>
                        </p:par>
                        <p:par>
                          <p:cTn id="8" fill="hold">
                            <p:stCondLst>
                              <p:cond delay="1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
                                        <p:tgtEl>
                                          <p:spTgt spid="13"/>
                                        </p:tgtEl>
                                      </p:cBhvr>
                                    </p:animEffect>
                                  </p:childTnLst>
                                </p:cTn>
                              </p:par>
                            </p:childTnLst>
                          </p:cTn>
                        </p:par>
                        <p:par>
                          <p:cTn id="12" fill="hold">
                            <p:stCondLst>
                              <p:cond delay="2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
                                        <p:tgtEl>
                                          <p:spTgt spid="16"/>
                                        </p:tgtEl>
                                      </p:cBhvr>
                                    </p:animEffect>
                                  </p:childTnLst>
                                </p:cTn>
                              </p:par>
                            </p:childTnLst>
                          </p:cTn>
                        </p:par>
                        <p:par>
                          <p:cTn id="16" fill="hold">
                            <p:stCondLst>
                              <p:cond delay="3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
                                        <p:tgtEl>
                                          <p:spTgt spid="17"/>
                                        </p:tgtEl>
                                      </p:cBhvr>
                                    </p:animEffect>
                                  </p:childTnLst>
                                </p:cTn>
                              </p:par>
                            </p:childTnLst>
                          </p:cTn>
                        </p:par>
                        <p:par>
                          <p:cTn id="20" fill="hold">
                            <p:stCondLst>
                              <p:cond delay="4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
                                        <p:tgtEl>
                                          <p:spTgt spid="18"/>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
                                        <p:tgtEl>
                                          <p:spTgt spid="19"/>
                                        </p:tgtEl>
                                      </p:cBhvr>
                                    </p:animEffect>
                                  </p:childTnLst>
                                </p:cTn>
                              </p:par>
                            </p:childTnLst>
                          </p:cTn>
                        </p:par>
                        <p:par>
                          <p:cTn id="28" fill="hold">
                            <p:stCondLst>
                              <p:cond delay="600"/>
                            </p:stCondLst>
                            <p:childTnLst>
                              <p:par>
                                <p:cTn id="29" presetID="10"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
                                        <p:tgtEl>
                                          <p:spTgt spid="20"/>
                                        </p:tgtEl>
                                      </p:cBhvr>
                                    </p:animEffect>
                                  </p:childTnLst>
                                </p:cTn>
                              </p:par>
                            </p:childTnLst>
                          </p:cTn>
                        </p:par>
                        <p:par>
                          <p:cTn id="32" fill="hold">
                            <p:stCondLst>
                              <p:cond delay="700"/>
                            </p:stCondLst>
                            <p:childTnLst>
                              <p:par>
                                <p:cTn id="33" presetID="10" presetClass="entr" presetSubtype="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
                                        <p:tgtEl>
                                          <p:spTgt spid="2"/>
                                        </p:tgtEl>
                                      </p:cBhvr>
                                    </p:animEffect>
                                  </p:childTnLst>
                                </p:cTn>
                              </p:par>
                            </p:childTnLst>
                          </p:cTn>
                        </p:par>
                        <p:par>
                          <p:cTn id="36" fill="hold">
                            <p:stCondLst>
                              <p:cond delay="800"/>
                            </p:stCondLst>
                            <p:childTnLst>
                              <p:par>
                                <p:cTn id="37" presetID="10" presetClass="entr" presetSubtype="0" fill="hold"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100"/>
                                        <p:tgtEl>
                                          <p:spTgt spid="30"/>
                                        </p:tgtEl>
                                      </p:cBhvr>
                                    </p:animEffect>
                                  </p:childTnLst>
                                </p:cTn>
                              </p:par>
                            </p:childTnLst>
                          </p:cTn>
                        </p:par>
                        <p:par>
                          <p:cTn id="40" fill="hold">
                            <p:stCondLst>
                              <p:cond delay="900"/>
                            </p:stCondLst>
                            <p:childTnLst>
                              <p:par>
                                <p:cTn id="41" presetID="10" presetClass="entr" presetSubtype="0" fill="hold"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100"/>
                                        <p:tgtEl>
                                          <p:spTgt spid="31"/>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100"/>
                                        <p:tgtEl>
                                          <p:spTgt spid="32"/>
                                        </p:tgtEl>
                                      </p:cBhvr>
                                    </p:animEffect>
                                  </p:childTnLst>
                                </p:cTn>
                              </p:par>
                            </p:childTnLst>
                          </p:cTn>
                        </p:par>
                        <p:par>
                          <p:cTn id="48" fill="hold">
                            <p:stCondLst>
                              <p:cond delay="1100"/>
                            </p:stCondLst>
                            <p:childTnLst>
                              <p:par>
                                <p:cTn id="49" presetID="10" presetClass="entr" presetSubtype="0" fill="hold"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100"/>
                                        <p:tgtEl>
                                          <p:spTgt spid="33"/>
                                        </p:tgtEl>
                                      </p:cBhvr>
                                    </p:animEffect>
                                  </p:childTnLst>
                                </p:cTn>
                              </p:par>
                            </p:childTnLst>
                          </p:cTn>
                        </p:par>
                        <p:par>
                          <p:cTn id="52" fill="hold">
                            <p:stCondLst>
                              <p:cond delay="1200"/>
                            </p:stCondLst>
                            <p:childTnLst>
                              <p:par>
                                <p:cTn id="53" presetID="10" presetClass="entr" presetSubtype="0" fill="hold" nodeType="after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100"/>
                                        <p:tgtEl>
                                          <p:spTgt spid="34"/>
                                        </p:tgtEl>
                                      </p:cBhvr>
                                    </p:animEffect>
                                  </p:childTnLst>
                                </p:cTn>
                              </p:par>
                            </p:childTnLst>
                          </p:cTn>
                        </p:par>
                        <p:par>
                          <p:cTn id="56" fill="hold">
                            <p:stCondLst>
                              <p:cond delay="1300"/>
                            </p:stCondLst>
                            <p:childTnLst>
                              <p:par>
                                <p:cTn id="57" presetID="10" presetClass="entr" presetSubtype="0" fill="hold" nodeType="after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100"/>
                                        <p:tgtEl>
                                          <p:spTgt spid="35"/>
                                        </p:tgtEl>
                                      </p:cBhvr>
                                    </p:animEffect>
                                  </p:childTnLst>
                                </p:cTn>
                              </p:par>
                            </p:childTnLst>
                          </p:cTn>
                        </p:par>
                        <p:par>
                          <p:cTn id="60" fill="hold">
                            <p:stCondLst>
                              <p:cond delay="1400"/>
                            </p:stCondLst>
                            <p:childTnLst>
                              <p:par>
                                <p:cTn id="61" presetID="10" presetClass="entr" presetSubtype="0" fill="hold" nodeType="after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100"/>
                                        <p:tgtEl>
                                          <p:spTgt spid="36"/>
                                        </p:tgtEl>
                                      </p:cBhvr>
                                    </p:animEffect>
                                  </p:childTnLst>
                                </p:cTn>
                              </p:par>
                            </p:childTnLst>
                          </p:cTn>
                        </p:par>
                        <p:par>
                          <p:cTn id="64" fill="hold">
                            <p:stCondLst>
                              <p:cond delay="1500"/>
                            </p:stCondLst>
                            <p:childTnLst>
                              <p:par>
                                <p:cTn id="65" presetID="10" presetClass="entr" presetSubtype="0" fill="hold" nodeType="after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100"/>
                                        <p:tgtEl>
                                          <p:spTgt spid="37"/>
                                        </p:tgtEl>
                                      </p:cBhvr>
                                    </p:animEffect>
                                  </p:childTnLst>
                                </p:cTn>
                              </p:par>
                            </p:childTnLst>
                          </p:cTn>
                        </p:par>
                        <p:par>
                          <p:cTn id="68" fill="hold">
                            <p:stCondLst>
                              <p:cond delay="1600"/>
                            </p:stCondLst>
                            <p:childTnLst>
                              <p:par>
                                <p:cTn id="69" presetID="10" presetClass="entr" presetSubtype="0" fill="hold" nodeType="after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fade">
                                      <p:cBhvr>
                                        <p:cTn id="71" dur="100"/>
                                        <p:tgtEl>
                                          <p:spTgt spid="38"/>
                                        </p:tgtEl>
                                      </p:cBhvr>
                                    </p:animEffect>
                                  </p:childTnLst>
                                </p:cTn>
                              </p:par>
                            </p:childTnLst>
                          </p:cTn>
                        </p:par>
                        <p:par>
                          <p:cTn id="72" fill="hold">
                            <p:stCondLst>
                              <p:cond delay="1700"/>
                            </p:stCondLst>
                            <p:childTnLst>
                              <p:par>
                                <p:cTn id="73" presetID="10" presetClass="entr" presetSubtype="0" fill="hold" nodeType="after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fade">
                                      <p:cBhvr>
                                        <p:cTn id="75" dur="100"/>
                                        <p:tgtEl>
                                          <p:spTgt spid="39"/>
                                        </p:tgtEl>
                                      </p:cBhvr>
                                    </p:animEffect>
                                  </p:childTnLst>
                                </p:cTn>
                              </p:par>
                            </p:childTnLst>
                          </p:cTn>
                        </p:par>
                        <p:par>
                          <p:cTn id="76" fill="hold">
                            <p:stCondLst>
                              <p:cond delay="1800"/>
                            </p:stCondLst>
                            <p:childTnLst>
                              <p:par>
                                <p:cTn id="77" presetID="10" presetClass="entr" presetSubtype="0" fill="hold" nodeType="after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fade">
                                      <p:cBhvr>
                                        <p:cTn id="79" dur="100"/>
                                        <p:tgtEl>
                                          <p:spTgt spid="41"/>
                                        </p:tgtEl>
                                      </p:cBhvr>
                                    </p:animEffect>
                                  </p:childTnLst>
                                </p:cTn>
                              </p:par>
                            </p:childTnLst>
                          </p:cTn>
                        </p:par>
                        <p:par>
                          <p:cTn id="80" fill="hold">
                            <p:stCondLst>
                              <p:cond delay="1900"/>
                            </p:stCondLst>
                            <p:childTnLst>
                              <p:par>
                                <p:cTn id="81" presetID="10" presetClass="entr" presetSubtype="0" fill="hold" nodeType="afterEffect">
                                  <p:stCondLst>
                                    <p:cond delay="0"/>
                                  </p:stCondLst>
                                  <p:childTnLst>
                                    <p:set>
                                      <p:cBhvr>
                                        <p:cTn id="82" dur="1" fill="hold">
                                          <p:stCondLst>
                                            <p:cond delay="0"/>
                                          </p:stCondLst>
                                        </p:cTn>
                                        <p:tgtEl>
                                          <p:spTgt spid="42"/>
                                        </p:tgtEl>
                                        <p:attrNameLst>
                                          <p:attrName>style.visibility</p:attrName>
                                        </p:attrNameLst>
                                      </p:cBhvr>
                                      <p:to>
                                        <p:strVal val="visible"/>
                                      </p:to>
                                    </p:set>
                                    <p:animEffect transition="in" filter="fade">
                                      <p:cBhvr>
                                        <p:cTn id="83" dur="100"/>
                                        <p:tgtEl>
                                          <p:spTgt spid="42"/>
                                        </p:tgtEl>
                                      </p:cBhvr>
                                    </p:animEffect>
                                  </p:childTnLst>
                                </p:cTn>
                              </p:par>
                            </p:childTnLst>
                          </p:cTn>
                        </p:par>
                        <p:par>
                          <p:cTn id="84" fill="hold">
                            <p:stCondLst>
                              <p:cond delay="2000"/>
                            </p:stCondLst>
                            <p:childTnLst>
                              <p:par>
                                <p:cTn id="85" presetID="10" presetClass="entr" presetSubtype="0" fill="hold" nodeType="after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fade">
                                      <p:cBhvr>
                                        <p:cTn id="87" dur="100"/>
                                        <p:tgtEl>
                                          <p:spTgt spid="43"/>
                                        </p:tgtEl>
                                      </p:cBhvr>
                                    </p:animEffect>
                                  </p:childTnLst>
                                </p:cTn>
                              </p:par>
                            </p:childTnLst>
                          </p:cTn>
                        </p:par>
                        <p:par>
                          <p:cTn id="88" fill="hold">
                            <p:stCondLst>
                              <p:cond delay="2100"/>
                            </p:stCondLst>
                            <p:childTnLst>
                              <p:par>
                                <p:cTn id="89" presetID="10" presetClass="entr" presetSubtype="0" fill="hold" nodeType="afterEffect">
                                  <p:stCondLst>
                                    <p:cond delay="0"/>
                                  </p:stCondLst>
                                  <p:childTnLst>
                                    <p:set>
                                      <p:cBhvr>
                                        <p:cTn id="90" dur="1" fill="hold">
                                          <p:stCondLst>
                                            <p:cond delay="0"/>
                                          </p:stCondLst>
                                        </p:cTn>
                                        <p:tgtEl>
                                          <p:spTgt spid="44"/>
                                        </p:tgtEl>
                                        <p:attrNameLst>
                                          <p:attrName>style.visibility</p:attrName>
                                        </p:attrNameLst>
                                      </p:cBhvr>
                                      <p:to>
                                        <p:strVal val="visible"/>
                                      </p:to>
                                    </p:set>
                                    <p:animEffect transition="in" filter="fade">
                                      <p:cBhvr>
                                        <p:cTn id="91" dur="100"/>
                                        <p:tgtEl>
                                          <p:spTgt spid="44"/>
                                        </p:tgtEl>
                                      </p:cBhvr>
                                    </p:animEffect>
                                  </p:childTnLst>
                                </p:cTn>
                              </p:par>
                            </p:childTnLst>
                          </p:cTn>
                        </p:par>
                        <p:par>
                          <p:cTn id="92" fill="hold">
                            <p:stCondLst>
                              <p:cond delay="2200"/>
                            </p:stCondLst>
                            <p:childTnLst>
                              <p:par>
                                <p:cTn id="93" presetID="10" presetClass="entr" presetSubtype="0" fill="hold" nodeType="afterEffect">
                                  <p:stCondLst>
                                    <p:cond delay="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
                                        <p:tgtEl>
                                          <p:spTgt spid="45"/>
                                        </p:tgtEl>
                                      </p:cBhvr>
                                    </p:animEffect>
                                  </p:childTnLst>
                                </p:cTn>
                              </p:par>
                            </p:childTnLst>
                          </p:cTn>
                        </p:par>
                        <p:par>
                          <p:cTn id="96" fill="hold">
                            <p:stCondLst>
                              <p:cond delay="2300"/>
                            </p:stCondLst>
                            <p:childTnLst>
                              <p:par>
                                <p:cTn id="97" presetID="10" presetClass="entr" presetSubtype="0" fill="hold" nodeType="afterEffect">
                                  <p:stCondLst>
                                    <p:cond delay="0"/>
                                  </p:stCondLst>
                                  <p:childTnLst>
                                    <p:set>
                                      <p:cBhvr>
                                        <p:cTn id="98" dur="1" fill="hold">
                                          <p:stCondLst>
                                            <p:cond delay="0"/>
                                          </p:stCondLst>
                                        </p:cTn>
                                        <p:tgtEl>
                                          <p:spTgt spid="46"/>
                                        </p:tgtEl>
                                        <p:attrNameLst>
                                          <p:attrName>style.visibility</p:attrName>
                                        </p:attrNameLst>
                                      </p:cBhvr>
                                      <p:to>
                                        <p:strVal val="visible"/>
                                      </p:to>
                                    </p:set>
                                    <p:animEffect transition="in" filter="fade">
                                      <p:cBhvr>
                                        <p:cTn id="99" dur="100"/>
                                        <p:tgtEl>
                                          <p:spTgt spid="46"/>
                                        </p:tgtEl>
                                      </p:cBhvr>
                                    </p:animEffect>
                                  </p:childTnLst>
                                </p:cTn>
                              </p:par>
                            </p:childTnLst>
                          </p:cTn>
                        </p:par>
                        <p:par>
                          <p:cTn id="100" fill="hold">
                            <p:stCondLst>
                              <p:cond delay="2400"/>
                            </p:stCondLst>
                            <p:childTnLst>
                              <p:par>
                                <p:cTn id="101" presetID="10" presetClass="entr" presetSubtype="0" fill="hold" nodeType="after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fade">
                                      <p:cBhvr>
                                        <p:cTn id="103" dur="100"/>
                                        <p:tgtEl>
                                          <p:spTgt spid="26"/>
                                        </p:tgtEl>
                                      </p:cBhvr>
                                    </p:animEffect>
                                  </p:childTnLst>
                                </p:cTn>
                              </p:par>
                            </p:childTnLst>
                          </p:cTn>
                        </p:par>
                        <p:par>
                          <p:cTn id="104" fill="hold">
                            <p:stCondLst>
                              <p:cond delay="2500"/>
                            </p:stCondLst>
                            <p:childTnLst>
                              <p:par>
                                <p:cTn id="105" presetID="10" presetClass="entr" presetSubtype="0" fill="hold" nodeType="after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fade">
                                      <p:cBhvr>
                                        <p:cTn id="107" dur="100"/>
                                        <p:tgtEl>
                                          <p:spTgt spid="25"/>
                                        </p:tgtEl>
                                      </p:cBhvr>
                                    </p:animEffect>
                                  </p:childTnLst>
                                </p:cTn>
                              </p:par>
                            </p:childTnLst>
                          </p:cTn>
                        </p:par>
                        <p:par>
                          <p:cTn id="108" fill="hold">
                            <p:stCondLst>
                              <p:cond delay="2600"/>
                            </p:stCondLst>
                            <p:childTnLst>
                              <p:par>
                                <p:cTn id="109" presetID="10" presetClass="entr" presetSubtype="0" fill="hold" nodeType="afterEffect">
                                  <p:stCondLst>
                                    <p:cond delay="0"/>
                                  </p:stCondLst>
                                  <p:childTnLst>
                                    <p:set>
                                      <p:cBhvr>
                                        <p:cTn id="110" dur="1" fill="hold">
                                          <p:stCondLst>
                                            <p:cond delay="0"/>
                                          </p:stCondLst>
                                        </p:cTn>
                                        <p:tgtEl>
                                          <p:spTgt spid="27"/>
                                        </p:tgtEl>
                                        <p:attrNameLst>
                                          <p:attrName>style.visibility</p:attrName>
                                        </p:attrNameLst>
                                      </p:cBhvr>
                                      <p:to>
                                        <p:strVal val="visible"/>
                                      </p:to>
                                    </p:set>
                                    <p:animEffect transition="in" filter="fade">
                                      <p:cBhvr>
                                        <p:cTn id="111" dur="100"/>
                                        <p:tgtEl>
                                          <p:spTgt spid="27"/>
                                        </p:tgtEl>
                                      </p:cBhvr>
                                    </p:animEffect>
                                  </p:childTnLst>
                                </p:cTn>
                              </p:par>
                            </p:childTnLst>
                          </p:cTn>
                        </p:par>
                        <p:par>
                          <p:cTn id="112" fill="hold">
                            <p:stCondLst>
                              <p:cond delay="2700"/>
                            </p:stCondLst>
                            <p:childTnLst>
                              <p:par>
                                <p:cTn id="113" presetID="10" presetClass="entr" presetSubtype="0" fill="hold" nodeType="after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fade">
                                      <p:cBhvr>
                                        <p:cTn id="115" dur="100"/>
                                        <p:tgtEl>
                                          <p:spTgt spid="24"/>
                                        </p:tgtEl>
                                      </p:cBhvr>
                                    </p:animEffect>
                                  </p:childTnLst>
                                </p:cTn>
                              </p:par>
                            </p:childTnLst>
                          </p:cTn>
                        </p:par>
                        <p:par>
                          <p:cTn id="116" fill="hold">
                            <p:stCondLst>
                              <p:cond delay="2800"/>
                            </p:stCondLst>
                            <p:childTnLst>
                              <p:par>
                                <p:cTn id="117" presetID="10" presetClass="entr" presetSubtype="0" fill="hold" nodeType="afterEffect">
                                  <p:stCondLst>
                                    <p:cond delay="0"/>
                                  </p:stCondLst>
                                  <p:childTnLst>
                                    <p:set>
                                      <p:cBhvr>
                                        <p:cTn id="118" dur="1" fill="hold">
                                          <p:stCondLst>
                                            <p:cond delay="0"/>
                                          </p:stCondLst>
                                        </p:cTn>
                                        <p:tgtEl>
                                          <p:spTgt spid="29"/>
                                        </p:tgtEl>
                                        <p:attrNameLst>
                                          <p:attrName>style.visibility</p:attrName>
                                        </p:attrNameLst>
                                      </p:cBhvr>
                                      <p:to>
                                        <p:strVal val="visible"/>
                                      </p:to>
                                    </p:set>
                                    <p:animEffect transition="in" filter="fade">
                                      <p:cBhvr>
                                        <p:cTn id="119" dur="1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04110" y="237513"/>
            <a:ext cx="8748026" cy="584776"/>
          </a:xfrm>
          <a:prstGeom prst="rect">
            <a:avLst/>
          </a:prstGeom>
        </p:spPr>
        <p:txBody>
          <a:bodyPr wrap="square">
            <a:spAutoFit/>
          </a:bodyPr>
          <a:lstStyle/>
          <a:p>
            <a:pPr marL="0" indent="0">
              <a:buNone/>
            </a:pPr>
            <a:r>
              <a:rPr lang="en-US" sz="4800" baseline="30000" dirty="0">
                <a:solidFill>
                  <a:srgbClr val="FFFFFF"/>
                </a:solidFill>
              </a:rPr>
              <a:t>Setting Up the Physical </a:t>
            </a:r>
            <a:r>
              <a:rPr lang="en-US" sz="4800" baseline="30000" dirty="0" smtClean="0">
                <a:solidFill>
                  <a:srgbClr val="FFFFFF"/>
                </a:solidFill>
              </a:rPr>
              <a:t>and </a:t>
            </a:r>
            <a:r>
              <a:rPr lang="en-US" sz="4800" baseline="30000" dirty="0">
                <a:solidFill>
                  <a:srgbClr val="FFFFFF"/>
                </a:solidFill>
              </a:rPr>
              <a:t>Social Space</a:t>
            </a:r>
            <a:endParaRPr lang="en-US" sz="4800" dirty="0">
              <a:solidFill>
                <a:srgbClr val="FFFFFF"/>
              </a:solidFill>
            </a:endParaRPr>
          </a:p>
        </p:txBody>
      </p:sp>
      <p:pic>
        <p:nvPicPr>
          <p:cNvPr id="3" name="Picture 2"/>
          <p:cNvPicPr>
            <a:picLocks noChangeAspect="1"/>
          </p:cNvPicPr>
          <p:nvPr/>
        </p:nvPicPr>
        <p:blipFill>
          <a:blip r:embed="rId2"/>
          <a:stretch>
            <a:fillRect/>
          </a:stretch>
        </p:blipFill>
        <p:spPr>
          <a:xfrm>
            <a:off x="3843349" y="3002806"/>
            <a:ext cx="5172362" cy="3457536"/>
          </a:xfrm>
          <a:prstGeom prst="rect">
            <a:avLst/>
          </a:prstGeom>
        </p:spPr>
      </p:pic>
      <p:pic>
        <p:nvPicPr>
          <p:cNvPr id="4" name="Picture 3"/>
          <p:cNvPicPr>
            <a:picLocks noChangeAspect="1"/>
          </p:cNvPicPr>
          <p:nvPr/>
        </p:nvPicPr>
        <p:blipFill>
          <a:blip r:embed="rId3"/>
          <a:stretch>
            <a:fillRect/>
          </a:stretch>
        </p:blipFill>
        <p:spPr>
          <a:xfrm>
            <a:off x="104110" y="3002806"/>
            <a:ext cx="3500647" cy="3457536"/>
          </a:xfrm>
          <a:prstGeom prst="rect">
            <a:avLst/>
          </a:prstGeom>
        </p:spPr>
      </p:pic>
      <p:sp>
        <p:nvSpPr>
          <p:cNvPr id="5" name="Rectangle 4"/>
          <p:cNvSpPr/>
          <p:nvPr/>
        </p:nvSpPr>
        <p:spPr>
          <a:xfrm>
            <a:off x="-11351" y="1031296"/>
            <a:ext cx="4155179" cy="830997"/>
          </a:xfrm>
          <a:prstGeom prst="rect">
            <a:avLst/>
          </a:prstGeom>
        </p:spPr>
        <p:txBody>
          <a:bodyPr wrap="square">
            <a:spAutoFit/>
          </a:bodyPr>
          <a:lstStyle/>
          <a:p>
            <a:r>
              <a:rPr lang="en-US" sz="2400" dirty="0">
                <a:solidFill>
                  <a:srgbClr val="FFFFFF"/>
                </a:solidFill>
              </a:rPr>
              <a:t>Physical </a:t>
            </a:r>
            <a:r>
              <a:rPr lang="en-US" sz="2400" dirty="0" smtClean="0">
                <a:solidFill>
                  <a:srgbClr val="FFFFFF"/>
                </a:solidFill>
              </a:rPr>
              <a:t>arrangement</a:t>
            </a:r>
            <a:endParaRPr lang="en-US" sz="2400" dirty="0">
              <a:solidFill>
                <a:srgbClr val="FFFFFF"/>
              </a:solidFill>
            </a:endParaRPr>
          </a:p>
          <a:p>
            <a:r>
              <a:rPr lang="en-US" sz="2400" dirty="0">
                <a:solidFill>
                  <a:srgbClr val="FFFFFF"/>
                </a:solidFill>
              </a:rPr>
              <a:t>User interaction </a:t>
            </a:r>
          </a:p>
        </p:txBody>
      </p:sp>
      <p:sp>
        <p:nvSpPr>
          <p:cNvPr id="6" name="Rectangle 5"/>
          <p:cNvSpPr/>
          <p:nvPr/>
        </p:nvSpPr>
        <p:spPr>
          <a:xfrm>
            <a:off x="3894665" y="1031296"/>
            <a:ext cx="5300652" cy="830997"/>
          </a:xfrm>
          <a:prstGeom prst="rect">
            <a:avLst/>
          </a:prstGeom>
        </p:spPr>
        <p:txBody>
          <a:bodyPr wrap="square">
            <a:spAutoFit/>
          </a:bodyPr>
          <a:lstStyle/>
          <a:p>
            <a:r>
              <a:rPr lang="en-US" sz="2400" dirty="0" smtClean="0">
                <a:solidFill>
                  <a:srgbClr val="FFFFFF"/>
                </a:solidFill>
              </a:rPr>
              <a:t>Collective </a:t>
            </a:r>
            <a:r>
              <a:rPr lang="en-US" sz="2400" dirty="0">
                <a:solidFill>
                  <a:srgbClr val="FFFFFF"/>
                </a:solidFill>
              </a:rPr>
              <a:t>significance in </a:t>
            </a:r>
            <a:r>
              <a:rPr lang="en-US" sz="2400" dirty="0" smtClean="0">
                <a:solidFill>
                  <a:srgbClr val="FFFFFF"/>
                </a:solidFill>
              </a:rPr>
              <a:t>usage</a:t>
            </a:r>
            <a:endParaRPr lang="en-US" sz="2400" dirty="0">
              <a:solidFill>
                <a:srgbClr val="FFFFFF"/>
              </a:solidFill>
            </a:endParaRPr>
          </a:p>
          <a:p>
            <a:r>
              <a:rPr lang="en-US" sz="2400" dirty="0">
                <a:solidFill>
                  <a:srgbClr val="FFFFFF"/>
                </a:solidFill>
              </a:rPr>
              <a:t>Moderation </a:t>
            </a:r>
            <a:r>
              <a:rPr lang="en-US" sz="2400" dirty="0" smtClean="0">
                <a:solidFill>
                  <a:srgbClr val="FFFFFF"/>
                </a:solidFill>
              </a:rPr>
              <a:t>&amp; ethical </a:t>
            </a:r>
            <a:r>
              <a:rPr lang="en-US" sz="2400" dirty="0">
                <a:solidFill>
                  <a:srgbClr val="FFFFFF"/>
                </a:solidFill>
              </a:rPr>
              <a:t>concerns</a:t>
            </a:r>
          </a:p>
        </p:txBody>
      </p:sp>
    </p:spTree>
    <p:extLst>
      <p:ext uri="{BB962C8B-B14F-4D97-AF65-F5344CB8AC3E}">
        <p14:creationId xmlns:p14="http://schemas.microsoft.com/office/powerpoint/2010/main" val="18806636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82287" y="1208663"/>
            <a:ext cx="4779427" cy="5546713"/>
          </a:xfrm>
          <a:prstGeom prst="rect">
            <a:avLst/>
          </a:prstGeom>
        </p:spPr>
      </p:pic>
      <p:sp>
        <p:nvSpPr>
          <p:cNvPr id="2" name="Rectangle 1"/>
          <p:cNvSpPr/>
          <p:nvPr/>
        </p:nvSpPr>
        <p:spPr>
          <a:xfrm>
            <a:off x="144212" y="173374"/>
            <a:ext cx="8999787" cy="646331"/>
          </a:xfrm>
          <a:prstGeom prst="rect">
            <a:avLst/>
          </a:prstGeom>
        </p:spPr>
        <p:txBody>
          <a:bodyPr wrap="square">
            <a:spAutoFit/>
          </a:bodyPr>
          <a:lstStyle/>
          <a:p>
            <a:pPr marL="0" indent="0">
              <a:buNone/>
            </a:pPr>
            <a:r>
              <a:rPr lang="en-US" sz="5400" i="1" baseline="30000" dirty="0" smtClean="0">
                <a:solidFill>
                  <a:srgbClr val="FFFFFF"/>
                </a:solidFill>
              </a:rPr>
              <a:t>TableTalk</a:t>
            </a:r>
            <a:r>
              <a:rPr lang="en-US" sz="5400" baseline="30000" dirty="0" smtClean="0">
                <a:solidFill>
                  <a:srgbClr val="FFFFFF"/>
                </a:solidFill>
              </a:rPr>
              <a:t> </a:t>
            </a:r>
            <a:r>
              <a:rPr lang="en-US" sz="5400" baseline="30000" dirty="0">
                <a:solidFill>
                  <a:srgbClr val="FFFFFF"/>
                </a:solidFill>
              </a:rPr>
              <a:t>and the Family </a:t>
            </a:r>
            <a:r>
              <a:rPr lang="en-US" sz="5400" baseline="30000" dirty="0" smtClean="0">
                <a:solidFill>
                  <a:srgbClr val="FFFFFF"/>
                </a:solidFill>
              </a:rPr>
              <a:t>Interactions</a:t>
            </a:r>
            <a:endParaRPr lang="en-US" sz="5400" dirty="0">
              <a:solidFill>
                <a:srgbClr val="FFFFFF"/>
              </a:solidFill>
            </a:endParaRPr>
          </a:p>
        </p:txBody>
      </p:sp>
    </p:spTree>
    <p:extLst>
      <p:ext uri="{BB962C8B-B14F-4D97-AF65-F5344CB8AC3E}">
        <p14:creationId xmlns:p14="http://schemas.microsoft.com/office/powerpoint/2010/main" val="459186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90810" y="5335920"/>
            <a:ext cx="9144000" cy="1280891"/>
          </a:xfrm>
          <a:prstGeom prst="rect">
            <a:avLst/>
          </a:prstGeom>
        </p:spPr>
        <p:txBody>
          <a:bodyPr>
            <a:noAutofit/>
          </a:bodyPr>
          <a:lstStyle>
            <a:lvl1pPr algn="l" defTabSz="914400" rtl="0" eaLnBrk="1" latinLnBrk="0" hangingPunct="1">
              <a:spcBef>
                <a:spcPct val="0"/>
              </a:spcBef>
              <a:buNone/>
              <a:defRPr sz="3600" b="0" kern="1200">
                <a:solidFill>
                  <a:schemeClr val="accent1"/>
                </a:solidFill>
                <a:latin typeface="+mj-lt"/>
                <a:ea typeface="+mj-ea"/>
                <a:cs typeface="+mj-cs"/>
              </a:defRPr>
            </a:lvl1pPr>
          </a:lstStyle>
          <a:p>
            <a:endParaRPr lang="en-US" sz="4000" dirty="0">
              <a:latin typeface="Cambria"/>
              <a:cs typeface="Cambria"/>
            </a:endParaRPr>
          </a:p>
        </p:txBody>
      </p:sp>
    </p:spTree>
    <p:extLst>
      <p:ext uri="{BB962C8B-B14F-4D97-AF65-F5344CB8AC3E}">
        <p14:creationId xmlns:p14="http://schemas.microsoft.com/office/powerpoint/2010/main" val="61332971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869855"/>
            <a:ext cx="9144000" cy="5144655"/>
          </a:xfrm>
          <a:prstGeom prst="rect">
            <a:avLst/>
          </a:prstGeom>
        </p:spPr>
      </p:pic>
      <p:sp>
        <p:nvSpPr>
          <p:cNvPr id="6" name="Striped Right Arrow 5"/>
          <p:cNvSpPr/>
          <p:nvPr/>
        </p:nvSpPr>
        <p:spPr>
          <a:xfrm>
            <a:off x="942230" y="3080384"/>
            <a:ext cx="1816169" cy="180000"/>
          </a:xfrm>
          <a:prstGeom prst="stripedRightArrow">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triped Right Arrow 9"/>
          <p:cNvSpPr/>
          <p:nvPr/>
        </p:nvSpPr>
        <p:spPr>
          <a:xfrm rot="16200000">
            <a:off x="3979648" y="4275270"/>
            <a:ext cx="1440000" cy="180000"/>
          </a:xfrm>
          <a:prstGeom prst="stripedRightArrow">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triped Right Arrow 10"/>
          <p:cNvSpPr/>
          <p:nvPr/>
        </p:nvSpPr>
        <p:spPr>
          <a:xfrm rot="10800000">
            <a:off x="6205680" y="3061187"/>
            <a:ext cx="1980000" cy="180000"/>
          </a:xfrm>
          <a:prstGeom prst="stripedRightArrow">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Left-Right Arrow 15"/>
          <p:cNvSpPr/>
          <p:nvPr/>
        </p:nvSpPr>
        <p:spPr>
          <a:xfrm>
            <a:off x="942230" y="3251745"/>
            <a:ext cx="7236000" cy="180000"/>
          </a:xfrm>
          <a:prstGeom prst="leftRightArrow">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Left-Right Arrow 16"/>
          <p:cNvSpPr/>
          <p:nvPr/>
        </p:nvSpPr>
        <p:spPr>
          <a:xfrm rot="1834865">
            <a:off x="635953" y="4312007"/>
            <a:ext cx="3780000" cy="180000"/>
          </a:xfrm>
          <a:prstGeom prst="leftRightArrow">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Left-Right Arrow 17"/>
          <p:cNvSpPr/>
          <p:nvPr/>
        </p:nvSpPr>
        <p:spPr>
          <a:xfrm rot="9029490">
            <a:off x="4789388" y="4368822"/>
            <a:ext cx="3780000" cy="180000"/>
          </a:xfrm>
          <a:prstGeom prst="leftRightArrow">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7521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34702887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05682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560815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949" y="643902"/>
            <a:ext cx="9127047" cy="5503322"/>
          </a:xfrm>
          <a:prstGeom prst="rect">
            <a:avLst/>
          </a:prstGeom>
        </p:spPr>
      </p:pic>
    </p:spTree>
    <p:extLst>
      <p:ext uri="{BB962C8B-B14F-4D97-AF65-F5344CB8AC3E}">
        <p14:creationId xmlns:p14="http://schemas.microsoft.com/office/powerpoint/2010/main" val="4138997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image4.png" descr="SocialNUI-Logo-MASTER.png"/>
          <p:cNvPicPr>
            <a:picLocks noChangeAspect="1"/>
          </p:cNvPicPr>
          <p:nvPr/>
        </p:nvPicPr>
        <p:blipFill>
          <a:blip r:embed="rId3">
            <a:extLst/>
          </a:blip>
          <a:stretch>
            <a:fillRect/>
          </a:stretch>
        </p:blipFill>
        <p:spPr>
          <a:xfrm>
            <a:off x="6232503" y="6215874"/>
            <a:ext cx="2911497" cy="592920"/>
          </a:xfrm>
          <a:prstGeom prst="rect">
            <a:avLst/>
          </a:prstGeom>
          <a:ln w="12700">
            <a:miter lim="400000"/>
          </a:ln>
        </p:spPr>
      </p:pic>
      <p:sp>
        <p:nvSpPr>
          <p:cNvPr id="6" name="Shape 206"/>
          <p:cNvSpPr txBox="1">
            <a:spLocks/>
          </p:cNvSpPr>
          <p:nvPr/>
        </p:nvSpPr>
        <p:spPr>
          <a:xfrm>
            <a:off x="583568" y="218990"/>
            <a:ext cx="8066974" cy="530038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lvl1pPr marL="433136" marR="0" indent="-433136" algn="l" defTabSz="457200" rtl="0" latinLnBrk="0">
              <a:lnSpc>
                <a:spcPct val="100000"/>
              </a:lnSpc>
              <a:spcBef>
                <a:spcPts val="1000"/>
              </a:spcBef>
              <a:spcAft>
                <a:spcPts val="0"/>
              </a:spcAft>
              <a:buClrTx/>
              <a:buSzPct val="100000"/>
              <a:buFont typeface="Arial"/>
              <a:buChar char="•"/>
              <a:tabLst/>
              <a:defRPr sz="1800" b="0" i="0" u="none" strike="noStrike" cap="none" spc="0" baseline="0">
                <a:ln>
                  <a:noFill/>
                </a:ln>
                <a:solidFill>
                  <a:srgbClr val="595959"/>
                </a:solidFill>
                <a:uFillTx/>
                <a:latin typeface="Century Gothic"/>
                <a:ea typeface="Century Gothic"/>
                <a:cs typeface="Century Gothic"/>
                <a:sym typeface="Century Gothic"/>
              </a:defRPr>
            </a:lvl1pPr>
            <a:lvl2pPr marL="457200" marR="0" indent="0" algn="l" defTabSz="457200" rtl="0" latinLnBrk="0">
              <a:lnSpc>
                <a:spcPct val="100000"/>
              </a:lnSpc>
              <a:spcBef>
                <a:spcPts val="1000"/>
              </a:spcBef>
              <a:spcAft>
                <a:spcPts val="0"/>
              </a:spcAft>
              <a:buClrTx/>
              <a:buSzPct val="100000"/>
              <a:buFont typeface="Arial"/>
              <a:buChar char="•"/>
              <a:tabLst/>
              <a:defRPr sz="1800" b="0" i="0" u="none" strike="noStrike" cap="none" spc="0" baseline="0">
                <a:ln>
                  <a:noFill/>
                </a:ln>
                <a:solidFill>
                  <a:srgbClr val="595959"/>
                </a:solidFill>
                <a:uFillTx/>
                <a:latin typeface="Century Gothic"/>
                <a:ea typeface="Century Gothic"/>
                <a:cs typeface="Century Gothic"/>
                <a:sym typeface="Century Gothic"/>
              </a:defRPr>
            </a:lvl2pPr>
            <a:lvl3pPr marL="914400" marR="0" indent="0" algn="l" defTabSz="457200" rtl="0" latinLnBrk="0">
              <a:lnSpc>
                <a:spcPct val="100000"/>
              </a:lnSpc>
              <a:spcBef>
                <a:spcPts val="1000"/>
              </a:spcBef>
              <a:spcAft>
                <a:spcPts val="0"/>
              </a:spcAft>
              <a:buClrTx/>
              <a:buSzPct val="100000"/>
              <a:buFont typeface="Arial"/>
              <a:buChar char="•"/>
              <a:tabLst/>
              <a:defRPr sz="1800" b="0" i="0" u="none" strike="noStrike" cap="none" spc="0" baseline="0">
                <a:ln>
                  <a:noFill/>
                </a:ln>
                <a:solidFill>
                  <a:srgbClr val="595959"/>
                </a:solidFill>
                <a:uFillTx/>
                <a:latin typeface="Century Gothic"/>
                <a:ea typeface="Century Gothic"/>
                <a:cs typeface="Century Gothic"/>
                <a:sym typeface="Century Gothic"/>
              </a:defRPr>
            </a:lvl3pPr>
            <a:lvl4pPr marL="1371600" marR="0" indent="0" algn="l" defTabSz="457200" rtl="0" latinLnBrk="0">
              <a:lnSpc>
                <a:spcPct val="100000"/>
              </a:lnSpc>
              <a:spcBef>
                <a:spcPts val="1000"/>
              </a:spcBef>
              <a:spcAft>
                <a:spcPts val="0"/>
              </a:spcAft>
              <a:buClrTx/>
              <a:buSzPct val="100000"/>
              <a:buFont typeface="Arial"/>
              <a:buChar char="•"/>
              <a:tabLst/>
              <a:defRPr sz="1800" b="0" i="0" u="none" strike="noStrike" cap="none" spc="0" baseline="0">
                <a:ln>
                  <a:noFill/>
                </a:ln>
                <a:solidFill>
                  <a:srgbClr val="595959"/>
                </a:solidFill>
                <a:uFillTx/>
                <a:latin typeface="Century Gothic"/>
                <a:ea typeface="Century Gothic"/>
                <a:cs typeface="Century Gothic"/>
                <a:sym typeface="Century Gothic"/>
              </a:defRPr>
            </a:lvl4pPr>
            <a:lvl5pPr marL="1828800" marR="0" indent="0" algn="l" defTabSz="457200" rtl="0" latinLnBrk="0">
              <a:lnSpc>
                <a:spcPct val="100000"/>
              </a:lnSpc>
              <a:spcBef>
                <a:spcPts val="1000"/>
              </a:spcBef>
              <a:spcAft>
                <a:spcPts val="0"/>
              </a:spcAft>
              <a:buClrTx/>
              <a:buSzPct val="100000"/>
              <a:buFont typeface="Arial"/>
              <a:buChar char="•"/>
              <a:tabLst/>
              <a:defRPr sz="1800" b="0" i="0" u="none" strike="noStrike" cap="none" spc="0" baseline="0">
                <a:ln>
                  <a:noFill/>
                </a:ln>
                <a:solidFill>
                  <a:srgbClr val="595959"/>
                </a:solidFill>
                <a:uFillTx/>
                <a:latin typeface="Century Gothic"/>
                <a:ea typeface="Century Gothic"/>
                <a:cs typeface="Century Gothic"/>
                <a:sym typeface="Century Gothic"/>
              </a:defRPr>
            </a:lvl5pPr>
            <a:lvl6pPr marL="2628900" marR="0" indent="-342900" algn="l" defTabSz="457200" rtl="0" latinLnBrk="0">
              <a:lnSpc>
                <a:spcPct val="100000"/>
              </a:lnSpc>
              <a:spcBef>
                <a:spcPts val="1000"/>
              </a:spcBef>
              <a:spcAft>
                <a:spcPts val="0"/>
              </a:spcAft>
              <a:buClr>
                <a:schemeClr val="accent1"/>
              </a:buClr>
              <a:buSzPct val="100000"/>
              <a:buFont typeface="Wingdings 3"/>
              <a:buChar char=""/>
              <a:tabLst/>
              <a:defRPr sz="1800" b="0" i="0" u="none" strike="noStrike" cap="none" spc="0" baseline="0">
                <a:ln>
                  <a:noFill/>
                </a:ln>
                <a:solidFill>
                  <a:srgbClr val="404040"/>
                </a:solidFill>
                <a:uFillTx/>
                <a:latin typeface="Century Gothic"/>
                <a:ea typeface="Century Gothic"/>
                <a:cs typeface="Century Gothic"/>
                <a:sym typeface="Century Gothic"/>
              </a:defRPr>
            </a:lvl6pPr>
            <a:lvl7pPr marL="3086100" marR="0" indent="-342900" algn="l" defTabSz="457200" rtl="0" latinLnBrk="0">
              <a:lnSpc>
                <a:spcPct val="100000"/>
              </a:lnSpc>
              <a:spcBef>
                <a:spcPts val="1000"/>
              </a:spcBef>
              <a:spcAft>
                <a:spcPts val="0"/>
              </a:spcAft>
              <a:buClr>
                <a:schemeClr val="accent1"/>
              </a:buClr>
              <a:buSzPct val="100000"/>
              <a:buFont typeface="Wingdings 3"/>
              <a:buChar char=""/>
              <a:tabLst/>
              <a:defRPr sz="1800" b="0" i="0" u="none" strike="noStrike" cap="none" spc="0" baseline="0">
                <a:ln>
                  <a:noFill/>
                </a:ln>
                <a:solidFill>
                  <a:srgbClr val="404040"/>
                </a:solidFill>
                <a:uFillTx/>
                <a:latin typeface="Century Gothic"/>
                <a:ea typeface="Century Gothic"/>
                <a:cs typeface="Century Gothic"/>
                <a:sym typeface="Century Gothic"/>
              </a:defRPr>
            </a:lvl7pPr>
            <a:lvl8pPr marL="3543300" marR="0" indent="-342900" algn="l" defTabSz="457200" rtl="0" latinLnBrk="0">
              <a:lnSpc>
                <a:spcPct val="100000"/>
              </a:lnSpc>
              <a:spcBef>
                <a:spcPts val="1000"/>
              </a:spcBef>
              <a:spcAft>
                <a:spcPts val="0"/>
              </a:spcAft>
              <a:buClr>
                <a:schemeClr val="accent1"/>
              </a:buClr>
              <a:buSzPct val="100000"/>
              <a:buFont typeface="Wingdings 3"/>
              <a:buChar char=""/>
              <a:tabLst/>
              <a:defRPr sz="1800" b="0" i="0" u="none" strike="noStrike" cap="none" spc="0" baseline="0">
                <a:ln>
                  <a:noFill/>
                </a:ln>
                <a:solidFill>
                  <a:srgbClr val="404040"/>
                </a:solidFill>
                <a:uFillTx/>
                <a:latin typeface="Century Gothic"/>
                <a:ea typeface="Century Gothic"/>
                <a:cs typeface="Century Gothic"/>
                <a:sym typeface="Century Gothic"/>
              </a:defRPr>
            </a:lvl8pPr>
            <a:lvl9pPr marL="4000500" marR="0" indent="-342900" algn="l" defTabSz="457200" rtl="0" latinLnBrk="0">
              <a:lnSpc>
                <a:spcPct val="100000"/>
              </a:lnSpc>
              <a:spcBef>
                <a:spcPts val="1000"/>
              </a:spcBef>
              <a:spcAft>
                <a:spcPts val="0"/>
              </a:spcAft>
              <a:buClr>
                <a:schemeClr val="accent1"/>
              </a:buClr>
              <a:buSzPct val="100000"/>
              <a:buFont typeface="Wingdings 3"/>
              <a:buChar char=""/>
              <a:tabLst/>
              <a:defRPr sz="1800" b="0" i="0" u="none" strike="noStrike" cap="none" spc="0" baseline="0">
                <a:ln>
                  <a:noFill/>
                </a:ln>
                <a:solidFill>
                  <a:srgbClr val="404040"/>
                </a:solidFill>
                <a:uFillTx/>
                <a:latin typeface="Century Gothic"/>
                <a:ea typeface="Century Gothic"/>
                <a:cs typeface="Century Gothic"/>
                <a:sym typeface="Century Gothic"/>
              </a:defRPr>
            </a:lvl9pPr>
          </a:lstStyle>
          <a:p>
            <a:pPr marL="0" indent="0" algn="ctr" defTabSz="438911">
              <a:spcBef>
                <a:spcPts val="900"/>
              </a:spcBef>
              <a:buFont typeface="Arial"/>
              <a:buNone/>
              <a:defRPr sz="3839">
                <a:solidFill>
                  <a:srgbClr val="000090"/>
                </a:solidFill>
                <a:latin typeface="+mn-lt"/>
                <a:ea typeface="+mn-ea"/>
                <a:cs typeface="+mn-cs"/>
                <a:sym typeface="Calibri"/>
              </a:defRPr>
            </a:pPr>
            <a:endParaRPr lang="en-US" sz="3839" dirty="0" smtClean="0">
              <a:solidFill>
                <a:schemeClr val="tx1"/>
              </a:solidFill>
              <a:latin typeface="+mn-lt"/>
              <a:ea typeface="+mn-ea"/>
              <a:cs typeface="+mn-cs"/>
              <a:sym typeface="Calibri"/>
            </a:endParaRPr>
          </a:p>
          <a:p>
            <a:pPr marL="0" indent="0" algn="ctr" defTabSz="438911">
              <a:spcBef>
                <a:spcPts val="900"/>
              </a:spcBef>
              <a:buFont typeface="Arial"/>
              <a:buNone/>
              <a:defRPr sz="3839">
                <a:solidFill>
                  <a:srgbClr val="000090"/>
                </a:solidFill>
                <a:latin typeface="+mn-lt"/>
                <a:ea typeface="+mn-ea"/>
                <a:cs typeface="+mn-cs"/>
                <a:sym typeface="Calibri"/>
              </a:defRPr>
            </a:pPr>
            <a:r>
              <a:rPr lang="en-US" sz="4300" dirty="0" smtClean="0">
                <a:solidFill>
                  <a:schemeClr val="tx1"/>
                </a:solidFill>
                <a:latin typeface="+mn-lt"/>
                <a:ea typeface="+mn-ea"/>
                <a:cs typeface="+mn-cs"/>
                <a:sym typeface="Calibri"/>
              </a:rPr>
              <a:t>Hasan Shahid Ferdous</a:t>
            </a:r>
          </a:p>
          <a:p>
            <a:pPr marL="0" indent="0" algn="ctr" defTabSz="438911">
              <a:spcBef>
                <a:spcPts val="900"/>
              </a:spcBef>
              <a:buFont typeface="Arial"/>
              <a:buNone/>
              <a:defRPr sz="3839">
                <a:solidFill>
                  <a:srgbClr val="000090"/>
                </a:solidFill>
                <a:latin typeface="+mn-lt"/>
                <a:ea typeface="+mn-ea"/>
                <a:cs typeface="+mn-cs"/>
                <a:sym typeface="Calibri"/>
              </a:defRPr>
            </a:pPr>
            <a:endParaRPr lang="en-US" sz="1600" dirty="0" smtClean="0">
              <a:solidFill>
                <a:schemeClr val="tx1"/>
              </a:solidFill>
              <a:latin typeface="+mn-lt"/>
              <a:ea typeface="+mn-ea"/>
              <a:cs typeface="+mn-cs"/>
              <a:sym typeface="Calibri"/>
            </a:endParaRPr>
          </a:p>
          <a:p>
            <a:pPr marL="0" indent="0" algn="ctr" defTabSz="438911">
              <a:spcBef>
                <a:spcPts val="900"/>
              </a:spcBef>
              <a:buFont typeface="Arial"/>
              <a:buNone/>
              <a:defRPr sz="2304">
                <a:solidFill>
                  <a:srgbClr val="000090"/>
                </a:solidFill>
                <a:latin typeface="+mn-lt"/>
                <a:ea typeface="+mn-ea"/>
                <a:cs typeface="+mn-cs"/>
                <a:sym typeface="Calibri"/>
              </a:defRPr>
            </a:pPr>
            <a:r>
              <a:rPr lang="en-US" sz="2600" dirty="0" smtClean="0">
                <a:solidFill>
                  <a:schemeClr val="tx1"/>
                </a:solidFill>
                <a:latin typeface="+mn-lt"/>
                <a:ea typeface="+mn-ea"/>
                <a:cs typeface="+mn-cs"/>
                <a:sym typeface="Calibri"/>
              </a:rPr>
              <a:t>	PhD Student, Microsoft Research Centre for Social NUI </a:t>
            </a:r>
          </a:p>
          <a:p>
            <a:pPr marL="0" indent="0" algn="ctr" defTabSz="438911">
              <a:spcBef>
                <a:spcPts val="900"/>
              </a:spcBef>
              <a:buFont typeface="Arial"/>
              <a:buNone/>
              <a:defRPr sz="2304">
                <a:solidFill>
                  <a:srgbClr val="000090"/>
                </a:solidFill>
                <a:latin typeface="+mn-lt"/>
                <a:ea typeface="+mn-ea"/>
                <a:cs typeface="+mn-cs"/>
                <a:sym typeface="Calibri"/>
              </a:defRPr>
            </a:pPr>
            <a:r>
              <a:rPr lang="en-US" sz="2600" dirty="0" smtClean="0">
                <a:solidFill>
                  <a:schemeClr val="tx1"/>
                </a:solidFill>
                <a:latin typeface="+mn-lt"/>
                <a:ea typeface="+mn-ea"/>
                <a:cs typeface="+mn-cs"/>
                <a:sym typeface="Calibri"/>
              </a:rPr>
              <a:t>			Dept. of CIS, University of Melbourne, Australia</a:t>
            </a:r>
          </a:p>
          <a:p>
            <a:pPr marL="0" indent="0" algn="ctr" defTabSz="438911">
              <a:spcBef>
                <a:spcPts val="900"/>
              </a:spcBef>
              <a:buFont typeface="Arial"/>
              <a:buNone/>
              <a:defRPr sz="2304">
                <a:solidFill>
                  <a:srgbClr val="000090"/>
                </a:solidFill>
                <a:latin typeface="+mn-lt"/>
                <a:ea typeface="+mn-ea"/>
                <a:cs typeface="+mn-cs"/>
                <a:sym typeface="Calibri"/>
              </a:defRPr>
            </a:pPr>
            <a:endParaRPr lang="en-US" sz="2600" dirty="0" smtClean="0">
              <a:solidFill>
                <a:schemeClr val="tx1"/>
              </a:solidFill>
              <a:latin typeface="+mn-lt"/>
              <a:ea typeface="+mn-ea"/>
              <a:cs typeface="+mn-cs"/>
              <a:sym typeface="Calibri"/>
            </a:endParaRPr>
          </a:p>
          <a:p>
            <a:pPr marL="0" indent="0" algn="ctr" defTabSz="438911">
              <a:spcBef>
                <a:spcPts val="900"/>
              </a:spcBef>
              <a:buFont typeface="Arial"/>
              <a:buNone/>
              <a:defRPr sz="2304">
                <a:solidFill>
                  <a:srgbClr val="000090"/>
                </a:solidFill>
                <a:latin typeface="+mn-lt"/>
                <a:ea typeface="+mn-ea"/>
                <a:cs typeface="+mn-cs"/>
                <a:sym typeface="Calibri"/>
              </a:defRPr>
            </a:pPr>
            <a:r>
              <a:rPr lang="en-US" sz="2600" dirty="0" smtClean="0">
                <a:solidFill>
                  <a:schemeClr val="tx1"/>
                </a:solidFill>
                <a:latin typeface="+mn-lt"/>
                <a:ea typeface="+mn-ea"/>
                <a:cs typeface="+mn-cs"/>
                <a:sym typeface="Calibri"/>
              </a:rPr>
              <a:t>Supervised by</a:t>
            </a:r>
          </a:p>
          <a:p>
            <a:pPr marL="0" indent="0" algn="ctr" defTabSz="438911">
              <a:spcBef>
                <a:spcPts val="900"/>
              </a:spcBef>
              <a:buNone/>
              <a:defRPr sz="2304">
                <a:solidFill>
                  <a:srgbClr val="000090"/>
                </a:solidFill>
                <a:latin typeface="+mn-lt"/>
                <a:ea typeface="+mn-ea"/>
                <a:cs typeface="+mn-cs"/>
                <a:sym typeface="Calibri"/>
              </a:defRPr>
            </a:pPr>
            <a:r>
              <a:rPr lang="en-US" sz="2600" dirty="0" smtClean="0">
                <a:solidFill>
                  <a:schemeClr val="tx1"/>
                </a:solidFill>
                <a:sym typeface="Calibri"/>
              </a:rPr>
              <a:t>Prof. Frank Vetere and Dr. Hilary Davis</a:t>
            </a:r>
            <a:endParaRPr lang="en-US" sz="2600" dirty="0" smtClean="0">
              <a:solidFill>
                <a:schemeClr val="tx1"/>
              </a:solidFill>
              <a:latin typeface="+mn-lt"/>
              <a:ea typeface="+mn-ea"/>
              <a:cs typeface="+mn-cs"/>
              <a:sym typeface="Calibri"/>
            </a:endParaRPr>
          </a:p>
        </p:txBody>
      </p:sp>
    </p:spTree>
    <p:extLst>
      <p:ext uri="{BB962C8B-B14F-4D97-AF65-F5344CB8AC3E}">
        <p14:creationId xmlns:p14="http://schemas.microsoft.com/office/powerpoint/2010/main" val="3773417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6">
                                            <p:bg/>
                                          </p:spTgt>
                                        </p:tgtEl>
                                        <p:attrNameLst>
                                          <p:attrName>style.visibility</p:attrName>
                                        </p:attrNameLst>
                                      </p:cBhvr>
                                      <p:to>
                                        <p:strVal val="visible"/>
                                      </p:to>
                                    </p:set>
                                    <p:animEffect transition="in" filter="dissolve">
                                      <p:cBhvr>
                                        <p:cTn id="7" dur="500"/>
                                        <p:tgtEl>
                                          <p:spTgt spid="6">
                                            <p:bg/>
                                          </p:spTgt>
                                        </p:tgtEl>
                                      </p:cBhvr>
                                    </p:animEffect>
                                  </p:childTnLst>
                                </p:cTn>
                              </p:par>
                              <p:par>
                                <p:cTn id="8" presetID="9" presetClass="entr" presetSubtype="0" fill="hold" grpId="0" nodeType="withEffect">
                                  <p:stCondLst>
                                    <p:cond delay="0"/>
                                  </p:stCondLst>
                                  <p:iterate>
                                    <p:tmAbs val="0"/>
                                  </p:iterate>
                                  <p:childTnLst>
                                    <p:set>
                                      <p:cBhvr>
                                        <p:cTn id="9" fill="hold"/>
                                        <p:tgtEl>
                                          <p:spTgt spid="6">
                                            <p:txEl>
                                              <p:pRg st="1" end="1"/>
                                            </p:txEl>
                                          </p:spTgt>
                                        </p:tgtEl>
                                        <p:attrNameLst>
                                          <p:attrName>style.visibility</p:attrName>
                                        </p:attrNameLst>
                                      </p:cBhvr>
                                      <p:to>
                                        <p:strVal val="visible"/>
                                      </p:to>
                                    </p:set>
                                    <p:animEffect transition="in" filter="dissolve">
                                      <p:cBhvr>
                                        <p:cTn id="10" dur="500"/>
                                        <p:tgtEl>
                                          <p:spTgt spid="6">
                                            <p:txEl>
                                              <p:pRg st="1" end="1"/>
                                            </p:txEl>
                                          </p:spTgt>
                                        </p:tgtEl>
                                      </p:cBhvr>
                                    </p:animEffect>
                                  </p:childTnLst>
                                </p:cTn>
                              </p:par>
                            </p:childTnLst>
                          </p:cTn>
                        </p:par>
                        <p:par>
                          <p:cTn id="11" fill="hold">
                            <p:stCondLst>
                              <p:cond delay="500"/>
                            </p:stCondLst>
                            <p:childTnLst>
                              <p:par>
                                <p:cTn id="12" presetID="9" presetClass="entr" fill="hold" grpId="0" nodeType="afterEffect">
                                  <p:stCondLst>
                                    <p:cond delay="0"/>
                                  </p:stCondLst>
                                  <p:iterate>
                                    <p:tmAbs val="0"/>
                                  </p:iterate>
                                  <p:childTnLst>
                                    <p:set>
                                      <p:cBhvr>
                                        <p:cTn id="13" fill="hold"/>
                                        <p:tgtEl>
                                          <p:spTgt spid="6">
                                            <p:txEl>
                                              <p:pRg st="3" end="3"/>
                                            </p:txEl>
                                          </p:spTgt>
                                        </p:tgtEl>
                                        <p:attrNameLst>
                                          <p:attrName>style.visibility</p:attrName>
                                        </p:attrNameLst>
                                      </p:cBhvr>
                                      <p:to>
                                        <p:strVal val="visible"/>
                                      </p:to>
                                    </p:set>
                                    <p:animEffect transition="in" filter="dissolve">
                                      <p:cBhvr>
                                        <p:cTn id="14" dur="500"/>
                                        <p:tgtEl>
                                          <p:spTgt spid="6">
                                            <p:txEl>
                                              <p:pRg st="3" end="3"/>
                                            </p:txEl>
                                          </p:spTgt>
                                        </p:tgtEl>
                                      </p:cBhvr>
                                    </p:animEffect>
                                  </p:childTnLst>
                                </p:cTn>
                              </p:par>
                              <p:par>
                                <p:cTn id="15" presetID="9" presetClass="entr" fill="hold" grpId="0" nodeType="withEffect">
                                  <p:stCondLst>
                                    <p:cond delay="0"/>
                                  </p:stCondLst>
                                  <p:iterate>
                                    <p:tmAbs val="0"/>
                                  </p:iterate>
                                  <p:childTnLst>
                                    <p:set>
                                      <p:cBhvr>
                                        <p:cTn id="16" fill="hold"/>
                                        <p:tgtEl>
                                          <p:spTgt spid="6">
                                            <p:txEl>
                                              <p:pRg st="4" end="4"/>
                                            </p:txEl>
                                          </p:spTgt>
                                        </p:tgtEl>
                                        <p:attrNameLst>
                                          <p:attrName>style.visibility</p:attrName>
                                        </p:attrNameLst>
                                      </p:cBhvr>
                                      <p:to>
                                        <p:strVal val="visible"/>
                                      </p:to>
                                    </p:set>
                                    <p:animEffect transition="in" filter="dissolve">
                                      <p:cBhvr>
                                        <p:cTn id="17" dur="500"/>
                                        <p:tgtEl>
                                          <p:spTgt spid="6">
                                            <p:txEl>
                                              <p:pRg st="4" end="4"/>
                                            </p:txEl>
                                          </p:spTgt>
                                        </p:tgtEl>
                                      </p:cBhvr>
                                    </p:animEffect>
                                  </p:childTnLst>
                                </p:cTn>
                              </p:par>
                            </p:childTnLst>
                          </p:cTn>
                        </p:par>
                        <p:par>
                          <p:cTn id="18" fill="hold">
                            <p:stCondLst>
                              <p:cond delay="1000"/>
                            </p:stCondLst>
                            <p:childTnLst>
                              <p:par>
                                <p:cTn id="19" presetID="9" presetClass="entr" fill="hold" grpId="0" nodeType="afterEffect">
                                  <p:stCondLst>
                                    <p:cond delay="0"/>
                                  </p:stCondLst>
                                  <p:iterate>
                                    <p:tmAbs val="0"/>
                                  </p:iterate>
                                  <p:childTnLst>
                                    <p:set>
                                      <p:cBhvr>
                                        <p:cTn id="20" fill="hold"/>
                                        <p:tgtEl>
                                          <p:spTgt spid="6">
                                            <p:txEl>
                                              <p:pRg st="6" end="6"/>
                                            </p:txEl>
                                          </p:spTgt>
                                        </p:tgtEl>
                                        <p:attrNameLst>
                                          <p:attrName>style.visibility</p:attrName>
                                        </p:attrNameLst>
                                      </p:cBhvr>
                                      <p:to>
                                        <p:strVal val="visible"/>
                                      </p:to>
                                    </p:set>
                                    <p:animEffect transition="in" filter="dissolve">
                                      <p:cBhvr>
                                        <p:cTn id="21" dur="500"/>
                                        <p:tgtEl>
                                          <p:spTgt spid="6">
                                            <p:txEl>
                                              <p:pRg st="6" end="6"/>
                                            </p:txEl>
                                          </p:spTgt>
                                        </p:tgtEl>
                                      </p:cBhvr>
                                    </p:animEffect>
                                  </p:childTnLst>
                                </p:cTn>
                              </p:par>
                              <p:par>
                                <p:cTn id="22" presetID="9" presetClass="entr" fill="hold" grpId="0" nodeType="withEffect">
                                  <p:stCondLst>
                                    <p:cond delay="0"/>
                                  </p:stCondLst>
                                  <p:iterate>
                                    <p:tmAbs val="0"/>
                                  </p:iterate>
                                  <p:childTnLst>
                                    <p:set>
                                      <p:cBhvr>
                                        <p:cTn id="23" fill="hold"/>
                                        <p:tgtEl>
                                          <p:spTgt spid="6">
                                            <p:txEl>
                                              <p:pRg st="7" end="7"/>
                                            </p:txEl>
                                          </p:spTgt>
                                        </p:tgtEl>
                                        <p:attrNameLst>
                                          <p:attrName>style.visibility</p:attrName>
                                        </p:attrNameLst>
                                      </p:cBhvr>
                                      <p:to>
                                        <p:strVal val="visible"/>
                                      </p:to>
                                    </p:set>
                                    <p:animEffect transition="in" filter="dissolve">
                                      <p:cBhvr>
                                        <p:cTn id="24"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7310" y="22748"/>
            <a:ext cx="9144000" cy="1280891"/>
          </a:xfrm>
          <a:prstGeom prst="rect">
            <a:avLst/>
          </a:prstGeom>
        </p:spPr>
        <p:txBody>
          <a:bodyPr>
            <a:noAutofit/>
          </a:bodyPr>
          <a:lstStyle>
            <a:lvl1pPr algn="l" defTabSz="914400" rtl="0" eaLnBrk="1" latinLnBrk="0" hangingPunct="1">
              <a:spcBef>
                <a:spcPct val="0"/>
              </a:spcBef>
              <a:buNone/>
              <a:defRPr sz="3600" b="0" kern="1200">
                <a:solidFill>
                  <a:schemeClr val="accent1"/>
                </a:solidFill>
                <a:latin typeface="+mj-lt"/>
                <a:ea typeface="+mj-ea"/>
                <a:cs typeface="+mj-cs"/>
              </a:defRPr>
            </a:lvl1pPr>
          </a:lstStyle>
          <a:p>
            <a:pPr marL="0" indent="0"/>
            <a:r>
              <a:rPr lang="en-US" sz="4000" dirty="0" smtClean="0">
                <a:solidFill>
                  <a:srgbClr val="FFFFFF"/>
                </a:solidFill>
              </a:rPr>
              <a:t>Discussion: What We Have Learnt</a:t>
            </a:r>
            <a:endParaRPr lang="en-US" sz="4000" dirty="0">
              <a:solidFill>
                <a:srgbClr val="FFFFFF"/>
              </a:solidFill>
            </a:endParaRPr>
          </a:p>
        </p:txBody>
      </p:sp>
      <p:pic>
        <p:nvPicPr>
          <p:cNvPr id="3" name="Picture 2"/>
          <p:cNvPicPr>
            <a:picLocks noChangeAspect="1"/>
          </p:cNvPicPr>
          <p:nvPr/>
        </p:nvPicPr>
        <p:blipFill>
          <a:blip r:embed="rId3"/>
          <a:stretch>
            <a:fillRect/>
          </a:stretch>
        </p:blipFill>
        <p:spPr>
          <a:xfrm>
            <a:off x="0" y="1727105"/>
            <a:ext cx="9144000" cy="5144655"/>
          </a:xfrm>
          <a:prstGeom prst="rect">
            <a:avLst/>
          </a:prstGeom>
        </p:spPr>
      </p:pic>
    </p:spTree>
    <p:extLst>
      <p:ext uri="{BB962C8B-B14F-4D97-AF65-F5344CB8AC3E}">
        <p14:creationId xmlns:p14="http://schemas.microsoft.com/office/powerpoint/2010/main" val="1943698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0" y="2030922"/>
            <a:ext cx="9144000" cy="1280891"/>
          </a:xfrm>
          <a:prstGeom prst="rect">
            <a:avLst/>
          </a:prstGeom>
        </p:spPr>
        <p:txBody>
          <a:bodyPr>
            <a:noAutofit/>
          </a:bodyPr>
          <a:lstStyle>
            <a:lvl1pPr algn="l" defTabSz="914400" rtl="0" eaLnBrk="1" latinLnBrk="0" hangingPunct="1">
              <a:spcBef>
                <a:spcPct val="0"/>
              </a:spcBef>
              <a:buNone/>
              <a:defRPr sz="3600" b="0" kern="1200">
                <a:solidFill>
                  <a:schemeClr val="accent1"/>
                </a:solidFill>
                <a:latin typeface="+mj-lt"/>
                <a:ea typeface="+mj-ea"/>
                <a:cs typeface="+mj-cs"/>
              </a:defRPr>
            </a:lvl1pPr>
          </a:lstStyle>
          <a:p>
            <a:pPr marL="0" indent="0" algn="ctr"/>
            <a:r>
              <a:rPr lang="en-US" sz="4800" dirty="0" smtClean="0">
                <a:solidFill>
                  <a:srgbClr val="FFFFFF"/>
                </a:solidFill>
              </a:rPr>
              <a:t>Make Family Meals</a:t>
            </a:r>
            <a:endParaRPr lang="en-US" sz="4800" dirty="0">
              <a:solidFill>
                <a:srgbClr val="FFFFFF"/>
              </a:solidFill>
            </a:endParaRPr>
          </a:p>
        </p:txBody>
      </p:sp>
      <p:sp>
        <p:nvSpPr>
          <p:cNvPr id="3" name="Title 1"/>
          <p:cNvSpPr txBox="1">
            <a:spLocks/>
          </p:cNvSpPr>
          <p:nvPr/>
        </p:nvSpPr>
        <p:spPr>
          <a:xfrm>
            <a:off x="0" y="3085750"/>
            <a:ext cx="9144000" cy="1280891"/>
          </a:xfrm>
          <a:prstGeom prst="rect">
            <a:avLst/>
          </a:prstGeom>
        </p:spPr>
        <p:txBody>
          <a:bodyPr>
            <a:noAutofit/>
          </a:bodyPr>
          <a:lstStyle>
            <a:lvl1pPr algn="l" defTabSz="914400" rtl="0" eaLnBrk="1" latinLnBrk="0" hangingPunct="1">
              <a:spcBef>
                <a:spcPct val="0"/>
              </a:spcBef>
              <a:buNone/>
              <a:defRPr sz="3600" b="0" kern="1200">
                <a:solidFill>
                  <a:schemeClr val="accent1"/>
                </a:solidFill>
                <a:latin typeface="+mj-lt"/>
                <a:ea typeface="+mj-ea"/>
                <a:cs typeface="+mj-cs"/>
              </a:defRPr>
            </a:lvl1pPr>
          </a:lstStyle>
          <a:p>
            <a:pPr marL="0" indent="0" algn="ctr"/>
            <a:r>
              <a:rPr lang="en-US" sz="7200" dirty="0" smtClean="0">
                <a:solidFill>
                  <a:srgbClr val="FFFFFF"/>
                </a:solidFill>
              </a:rPr>
              <a:t>Great Again</a:t>
            </a:r>
            <a:r>
              <a:rPr lang="is-IS" sz="7200" dirty="0" smtClean="0">
                <a:solidFill>
                  <a:srgbClr val="FFFFFF"/>
                </a:solidFill>
              </a:rPr>
              <a:t>…</a:t>
            </a:r>
            <a:endParaRPr lang="en-US" sz="7200" dirty="0">
              <a:solidFill>
                <a:srgbClr val="FFFFFF"/>
              </a:solidFill>
            </a:endParaRPr>
          </a:p>
        </p:txBody>
      </p:sp>
    </p:spTree>
    <p:extLst>
      <p:ext uri="{BB962C8B-B14F-4D97-AF65-F5344CB8AC3E}">
        <p14:creationId xmlns:p14="http://schemas.microsoft.com/office/powerpoint/2010/main" val="355346284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6750" y="1555750"/>
            <a:ext cx="4127500" cy="4127500"/>
          </a:xfrm>
          <a:prstGeom prst="rect">
            <a:avLst/>
          </a:prstGeom>
        </p:spPr>
      </p:pic>
      <p:pic>
        <p:nvPicPr>
          <p:cNvPr id="6" name="Picture 5"/>
          <p:cNvPicPr>
            <a:picLocks noChangeAspect="1"/>
          </p:cNvPicPr>
          <p:nvPr/>
        </p:nvPicPr>
        <p:blipFill>
          <a:blip r:embed="rId4"/>
          <a:stretch>
            <a:fillRect/>
          </a:stretch>
        </p:blipFill>
        <p:spPr>
          <a:xfrm>
            <a:off x="5841999" y="2162174"/>
            <a:ext cx="3349625" cy="3349625"/>
          </a:xfrm>
          <a:prstGeom prst="rect">
            <a:avLst/>
          </a:prstGeom>
        </p:spPr>
      </p:pic>
      <p:sp>
        <p:nvSpPr>
          <p:cNvPr id="7" name="Title 1"/>
          <p:cNvSpPr txBox="1">
            <a:spLocks/>
          </p:cNvSpPr>
          <p:nvPr/>
        </p:nvSpPr>
        <p:spPr>
          <a:xfrm>
            <a:off x="90810" y="102123"/>
            <a:ext cx="9144000" cy="1280891"/>
          </a:xfrm>
          <a:prstGeom prst="rect">
            <a:avLst/>
          </a:prstGeom>
        </p:spPr>
        <p:txBody>
          <a:bodyPr>
            <a:noAutofit/>
          </a:bodyPr>
          <a:lstStyle>
            <a:lvl1pPr algn="l" defTabSz="914400" rtl="0" eaLnBrk="1" latinLnBrk="0" hangingPunct="1">
              <a:spcBef>
                <a:spcPct val="0"/>
              </a:spcBef>
              <a:buNone/>
              <a:defRPr sz="3600" b="0" kern="1200">
                <a:solidFill>
                  <a:schemeClr val="accent1"/>
                </a:solidFill>
                <a:latin typeface="+mj-lt"/>
                <a:ea typeface="+mj-ea"/>
                <a:cs typeface="+mj-cs"/>
              </a:defRPr>
            </a:lvl1pPr>
          </a:lstStyle>
          <a:p>
            <a:pPr marL="0" indent="0"/>
            <a:r>
              <a:rPr lang="en-US" sz="4000" dirty="0" smtClean="0">
                <a:solidFill>
                  <a:srgbClr val="FFFFFF"/>
                </a:solidFill>
              </a:rPr>
              <a:t>Role of Technologies at Family Mealtimes</a:t>
            </a:r>
            <a:endParaRPr lang="en-US" sz="4000" dirty="0">
              <a:solidFill>
                <a:srgbClr val="FFFFFF"/>
              </a:solidFill>
            </a:endParaRPr>
          </a:p>
        </p:txBody>
      </p:sp>
      <p:sp>
        <p:nvSpPr>
          <p:cNvPr id="8" name="Title 1"/>
          <p:cNvSpPr txBox="1">
            <a:spLocks/>
          </p:cNvSpPr>
          <p:nvPr/>
        </p:nvSpPr>
        <p:spPr>
          <a:xfrm>
            <a:off x="3762375" y="3175001"/>
            <a:ext cx="1140457" cy="730250"/>
          </a:xfrm>
          <a:prstGeom prst="rect">
            <a:avLst/>
          </a:prstGeom>
        </p:spPr>
        <p:txBody>
          <a:bodyPr>
            <a:noAutofit/>
          </a:bodyPr>
          <a:lstStyle>
            <a:lvl1pPr algn="l" defTabSz="914400" rtl="0" eaLnBrk="1" latinLnBrk="0" hangingPunct="1">
              <a:spcBef>
                <a:spcPct val="0"/>
              </a:spcBef>
              <a:buNone/>
              <a:defRPr sz="3600" b="0" kern="1200">
                <a:solidFill>
                  <a:schemeClr val="accent1"/>
                </a:solidFill>
                <a:latin typeface="+mj-lt"/>
                <a:ea typeface="+mj-ea"/>
                <a:cs typeface="+mj-cs"/>
              </a:defRPr>
            </a:lvl1pPr>
          </a:lstStyle>
          <a:p>
            <a:pPr marL="0" indent="0"/>
            <a:r>
              <a:rPr lang="en-US" sz="4000" dirty="0">
                <a:solidFill>
                  <a:srgbClr val="FFFFFF"/>
                </a:solidFill>
              </a:rPr>
              <a:t>v</a:t>
            </a:r>
            <a:r>
              <a:rPr lang="en-US" sz="4000" dirty="0" smtClean="0">
                <a:solidFill>
                  <a:srgbClr val="FFFFFF"/>
                </a:solidFill>
              </a:rPr>
              <a:t>s.</a:t>
            </a:r>
            <a:endParaRPr lang="en-US" sz="4000" dirty="0">
              <a:solidFill>
                <a:srgbClr val="FFFFFF"/>
              </a:solidFill>
            </a:endParaRPr>
          </a:p>
        </p:txBody>
      </p:sp>
    </p:spTree>
    <p:extLst>
      <p:ext uri="{BB962C8B-B14F-4D97-AF65-F5344CB8AC3E}">
        <p14:creationId xmlns:p14="http://schemas.microsoft.com/office/powerpoint/2010/main" val="1379256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0810" y="102123"/>
            <a:ext cx="9144000" cy="1280891"/>
          </a:xfrm>
          <a:prstGeom prst="rect">
            <a:avLst/>
          </a:prstGeom>
        </p:spPr>
        <p:txBody>
          <a:bodyPr>
            <a:noAutofit/>
          </a:bodyPr>
          <a:lstStyle>
            <a:lvl1pPr algn="l" defTabSz="914400" rtl="0" eaLnBrk="1" latinLnBrk="0" hangingPunct="1">
              <a:spcBef>
                <a:spcPct val="0"/>
              </a:spcBef>
              <a:buNone/>
              <a:defRPr sz="3600" b="0" kern="1200">
                <a:solidFill>
                  <a:schemeClr val="accent1"/>
                </a:solidFill>
                <a:latin typeface="+mj-lt"/>
                <a:ea typeface="+mj-ea"/>
                <a:cs typeface="+mj-cs"/>
              </a:defRPr>
            </a:lvl1pPr>
          </a:lstStyle>
          <a:p>
            <a:pPr marL="0" indent="0"/>
            <a:r>
              <a:rPr lang="en-US" sz="4000" dirty="0" smtClean="0">
                <a:solidFill>
                  <a:srgbClr val="FFFFFF"/>
                </a:solidFill>
              </a:rPr>
              <a:t>“Heart, Mind, and Will”</a:t>
            </a:r>
            <a:endParaRPr lang="en-US" sz="4000" dirty="0">
              <a:solidFill>
                <a:srgbClr val="FFFFFF"/>
              </a:solidFill>
            </a:endParaRPr>
          </a:p>
        </p:txBody>
      </p:sp>
      <p:sp>
        <p:nvSpPr>
          <p:cNvPr id="3" name="Content Placeholder 2"/>
          <p:cNvSpPr txBox="1">
            <a:spLocks/>
          </p:cNvSpPr>
          <p:nvPr/>
        </p:nvSpPr>
        <p:spPr>
          <a:xfrm>
            <a:off x="33865" y="1434571"/>
            <a:ext cx="4995335" cy="5147204"/>
          </a:xfrm>
          <a:prstGeom prst="rect">
            <a:avLst/>
          </a:prstGeom>
        </p:spPr>
        <p:txBody>
          <a:bodyPr>
            <a:noAutofit/>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a:spcAft>
                <a:spcPts val="600"/>
              </a:spcAft>
              <a:buClrTx/>
            </a:pPr>
            <a:r>
              <a:rPr lang="en-US" sz="2800" dirty="0" smtClean="0"/>
              <a:t>Good Intention – Identify or build on human intentions</a:t>
            </a:r>
          </a:p>
          <a:p>
            <a:pPr>
              <a:spcAft>
                <a:spcPts val="600"/>
              </a:spcAft>
              <a:buClrTx/>
            </a:pPr>
            <a:r>
              <a:rPr lang="en-US" sz="2800" dirty="0" smtClean="0"/>
              <a:t>Discernment – Use intervention to amplify the right human force</a:t>
            </a:r>
          </a:p>
          <a:p>
            <a:pPr>
              <a:spcAft>
                <a:spcPts val="600"/>
              </a:spcAft>
              <a:buClrTx/>
            </a:pPr>
            <a:r>
              <a:rPr lang="en-US" sz="2800" dirty="0" smtClean="0"/>
              <a:t>Self Control – Avoid indiscriminate dissemination</a:t>
            </a:r>
          </a:p>
        </p:txBody>
      </p:sp>
      <p:pic>
        <p:nvPicPr>
          <p:cNvPr id="4" name="Picture 3"/>
          <p:cNvPicPr>
            <a:picLocks noChangeAspect="1"/>
          </p:cNvPicPr>
          <p:nvPr/>
        </p:nvPicPr>
        <p:blipFill>
          <a:blip r:embed="rId2"/>
          <a:stretch>
            <a:fillRect/>
          </a:stretch>
        </p:blipFill>
        <p:spPr>
          <a:xfrm>
            <a:off x="5017936" y="4072216"/>
            <a:ext cx="4039200" cy="2272560"/>
          </a:xfrm>
          <a:prstGeom prst="rect">
            <a:avLst/>
          </a:prstGeom>
        </p:spPr>
      </p:pic>
      <p:pic>
        <p:nvPicPr>
          <p:cNvPr id="5" name="familyOne.png"/>
          <p:cNvPicPr>
            <a:picLocks noChangeAspect="1"/>
          </p:cNvPicPr>
          <p:nvPr/>
        </p:nvPicPr>
        <p:blipFill>
          <a:blip r:embed="rId3">
            <a:extLst/>
          </a:blip>
          <a:srcRect t="4324" b="4324"/>
          <a:stretch>
            <a:fillRect/>
          </a:stretch>
        </p:blipFill>
        <p:spPr>
          <a:xfrm>
            <a:off x="5028221" y="1536700"/>
            <a:ext cx="4039579" cy="2362200"/>
          </a:xfrm>
          <a:prstGeom prst="rect">
            <a:avLst/>
          </a:prstGeom>
        </p:spPr>
      </p:pic>
    </p:spTree>
    <p:extLst>
      <p:ext uri="{BB962C8B-B14F-4D97-AF65-F5344CB8AC3E}">
        <p14:creationId xmlns:p14="http://schemas.microsoft.com/office/powerpoint/2010/main" val="41539106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
                                        <p:tgtEl>
                                          <p:spTgt spid="3">
                                            <p:txEl>
                                              <p:pRg st="0" end="0"/>
                                            </p:txEl>
                                          </p:spTgt>
                                        </p:tgtEl>
                                      </p:cBhvr>
                                    </p:animEffect>
                                  </p:childTnLst>
                                </p:cTn>
                              </p:par>
                            </p:childTnLst>
                          </p:cTn>
                        </p:par>
                        <p:par>
                          <p:cTn id="8" fill="hold">
                            <p:stCondLst>
                              <p:cond delay="3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300"/>
                                        <p:tgtEl>
                                          <p:spTgt spid="3">
                                            <p:txEl>
                                              <p:pRg st="1" end="1"/>
                                            </p:txEl>
                                          </p:spTgt>
                                        </p:tgtEl>
                                      </p:cBhvr>
                                    </p:animEffect>
                                  </p:childTnLst>
                                </p:cTn>
                              </p:par>
                            </p:childTnLst>
                          </p:cTn>
                        </p:par>
                        <p:par>
                          <p:cTn id="12" fill="hold">
                            <p:stCondLst>
                              <p:cond delay="6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300"/>
                                        <p:tgtEl>
                                          <p:spTgt spid="3">
                                            <p:txEl>
                                              <p:pRg st="2" end="2"/>
                                            </p:txEl>
                                          </p:spTgt>
                                        </p:tgtEl>
                                      </p:cBhvr>
                                    </p:animEffect>
                                  </p:childTnLst>
                                </p:cTn>
                              </p:par>
                            </p:childTnLst>
                          </p:cTn>
                        </p:par>
                        <p:par>
                          <p:cTn id="16" fill="hold">
                            <p:stCondLst>
                              <p:cond delay="9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300"/>
                                        <p:tgtEl>
                                          <p:spTgt spid="5"/>
                                        </p:tgtEl>
                                      </p:cBhvr>
                                    </p:animEffect>
                                  </p:childTnLst>
                                </p:cTn>
                              </p:par>
                            </p:childTnLst>
                          </p:cTn>
                        </p:par>
                        <p:par>
                          <p:cTn id="20" fill="hold">
                            <p:stCondLst>
                              <p:cond delay="12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0810" y="102123"/>
            <a:ext cx="9144000" cy="1280891"/>
          </a:xfrm>
          <a:prstGeom prst="rect">
            <a:avLst/>
          </a:prstGeom>
        </p:spPr>
        <p:txBody>
          <a:bodyPr>
            <a:noAutofit/>
          </a:bodyPr>
          <a:lstStyle>
            <a:lvl1pPr algn="l" defTabSz="914400" rtl="0" eaLnBrk="1" latinLnBrk="0" hangingPunct="1">
              <a:spcBef>
                <a:spcPct val="0"/>
              </a:spcBef>
              <a:buNone/>
              <a:defRPr sz="3600" b="0" kern="1200">
                <a:solidFill>
                  <a:schemeClr val="accent1"/>
                </a:solidFill>
                <a:latin typeface="+mj-lt"/>
                <a:ea typeface="+mj-ea"/>
                <a:cs typeface="+mj-cs"/>
              </a:defRPr>
            </a:lvl1pPr>
          </a:lstStyle>
          <a:p>
            <a:pPr marL="0" indent="0"/>
            <a:r>
              <a:rPr lang="en-US" sz="4000" dirty="0" smtClean="0">
                <a:solidFill>
                  <a:srgbClr val="FFFFFF"/>
                </a:solidFill>
              </a:rPr>
              <a:t>Future Works</a:t>
            </a:r>
            <a:endParaRPr lang="en-US" sz="4000" dirty="0">
              <a:solidFill>
                <a:srgbClr val="FFFFFF"/>
              </a:solidFill>
            </a:endParaRPr>
          </a:p>
        </p:txBody>
      </p:sp>
      <p:sp>
        <p:nvSpPr>
          <p:cNvPr id="3" name="Content Placeholder 2"/>
          <p:cNvSpPr txBox="1">
            <a:spLocks/>
          </p:cNvSpPr>
          <p:nvPr/>
        </p:nvSpPr>
        <p:spPr>
          <a:xfrm>
            <a:off x="33865" y="1434571"/>
            <a:ext cx="4995335" cy="5147204"/>
          </a:xfrm>
          <a:prstGeom prst="rect">
            <a:avLst/>
          </a:prstGeom>
        </p:spPr>
        <p:txBody>
          <a:bodyPr>
            <a:noAutofit/>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a:spcAft>
                <a:spcPts val="600"/>
              </a:spcAft>
              <a:buClrTx/>
            </a:pPr>
            <a:r>
              <a:rPr lang="en-US" sz="2800" dirty="0" smtClean="0"/>
              <a:t>Long Term Deployment</a:t>
            </a:r>
          </a:p>
          <a:p>
            <a:pPr>
              <a:spcAft>
                <a:spcPts val="600"/>
              </a:spcAft>
              <a:buClrTx/>
            </a:pPr>
            <a:r>
              <a:rPr lang="en-US" sz="2800" dirty="0" smtClean="0"/>
              <a:t>Compare meals with and without TableTalk</a:t>
            </a:r>
          </a:p>
          <a:p>
            <a:pPr>
              <a:spcAft>
                <a:spcPts val="600"/>
              </a:spcAft>
              <a:buClrTx/>
            </a:pPr>
            <a:r>
              <a:rPr lang="en-US" sz="2800" i="1" dirty="0" smtClean="0"/>
              <a:t>SIMPLE</a:t>
            </a:r>
            <a:r>
              <a:rPr lang="en-US" sz="2800" dirty="0" smtClean="0"/>
              <a:t> – Similar Items from Multiple Persons for Longer Expression</a:t>
            </a:r>
          </a:p>
        </p:txBody>
      </p:sp>
      <p:pic>
        <p:nvPicPr>
          <p:cNvPr id="4" name="Picture 3"/>
          <p:cNvPicPr>
            <a:picLocks noChangeAspect="1"/>
          </p:cNvPicPr>
          <p:nvPr/>
        </p:nvPicPr>
        <p:blipFill>
          <a:blip r:embed="rId2"/>
          <a:stretch>
            <a:fillRect/>
          </a:stretch>
        </p:blipFill>
        <p:spPr>
          <a:xfrm>
            <a:off x="5017936" y="4072216"/>
            <a:ext cx="4039200" cy="2272560"/>
          </a:xfrm>
          <a:prstGeom prst="rect">
            <a:avLst/>
          </a:prstGeom>
        </p:spPr>
      </p:pic>
      <p:pic>
        <p:nvPicPr>
          <p:cNvPr id="5" name="familyOne.png"/>
          <p:cNvPicPr>
            <a:picLocks noChangeAspect="1"/>
          </p:cNvPicPr>
          <p:nvPr/>
        </p:nvPicPr>
        <p:blipFill>
          <a:blip r:embed="rId3">
            <a:extLst/>
          </a:blip>
          <a:srcRect t="4324" b="4324"/>
          <a:stretch>
            <a:fillRect/>
          </a:stretch>
        </p:blipFill>
        <p:spPr>
          <a:xfrm>
            <a:off x="5028221" y="1536700"/>
            <a:ext cx="4039579" cy="2362200"/>
          </a:xfrm>
          <a:prstGeom prst="rect">
            <a:avLst/>
          </a:prstGeom>
        </p:spPr>
      </p:pic>
    </p:spTree>
    <p:extLst>
      <p:ext uri="{BB962C8B-B14F-4D97-AF65-F5344CB8AC3E}">
        <p14:creationId xmlns:p14="http://schemas.microsoft.com/office/powerpoint/2010/main" val="24150945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
                                        <p:tgtEl>
                                          <p:spTgt spid="3">
                                            <p:txEl>
                                              <p:pRg st="0" end="0"/>
                                            </p:txEl>
                                          </p:spTgt>
                                        </p:tgtEl>
                                      </p:cBhvr>
                                    </p:animEffect>
                                  </p:childTnLst>
                                </p:cTn>
                              </p:par>
                            </p:childTnLst>
                          </p:cTn>
                        </p:par>
                        <p:par>
                          <p:cTn id="8" fill="hold">
                            <p:stCondLst>
                              <p:cond delay="3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300"/>
                                        <p:tgtEl>
                                          <p:spTgt spid="3">
                                            <p:txEl>
                                              <p:pRg st="1" end="1"/>
                                            </p:txEl>
                                          </p:spTgt>
                                        </p:tgtEl>
                                      </p:cBhvr>
                                    </p:animEffect>
                                  </p:childTnLst>
                                </p:cTn>
                              </p:par>
                            </p:childTnLst>
                          </p:cTn>
                        </p:par>
                        <p:par>
                          <p:cTn id="12" fill="hold">
                            <p:stCondLst>
                              <p:cond delay="6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300"/>
                                        <p:tgtEl>
                                          <p:spTgt spid="3">
                                            <p:txEl>
                                              <p:pRg st="2" end="2"/>
                                            </p:txEl>
                                          </p:spTgt>
                                        </p:tgtEl>
                                      </p:cBhvr>
                                    </p:animEffect>
                                  </p:childTnLst>
                                </p:cTn>
                              </p:par>
                            </p:childTnLst>
                          </p:cTn>
                        </p:par>
                        <p:par>
                          <p:cTn id="16" fill="hold">
                            <p:stCondLst>
                              <p:cond delay="9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300"/>
                                        <p:tgtEl>
                                          <p:spTgt spid="5"/>
                                        </p:tgtEl>
                                      </p:cBhvr>
                                    </p:animEffect>
                                  </p:childTnLst>
                                </p:cTn>
                              </p:par>
                            </p:childTnLst>
                          </p:cTn>
                        </p:par>
                        <p:par>
                          <p:cTn id="20" fill="hold">
                            <p:stCondLst>
                              <p:cond delay="12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ackgroundRemoval t="1938" b="100000" l="1860" r="100000">
                        <a14:foregroundMark x1="57442" y1="31783" x2="57442" y2="31783"/>
                        <a14:foregroundMark x1="20698" y1="26744" x2="20698" y2="26744"/>
                        <a14:foregroundMark x1="28140" y1="38372" x2="28140" y2="38372"/>
                        <a14:foregroundMark x1="49302" y1="37597" x2="49302" y2="37597"/>
                        <a14:foregroundMark x1="47442" y1="63953" x2="47442" y2="63953"/>
                        <a14:foregroundMark x1="66977" y1="53101" x2="66977" y2="53101"/>
                        <a14:foregroundMark x1="75581" y1="46512" x2="75581" y2="46512"/>
                        <a14:foregroundMark x1="81628" y1="51550" x2="81628" y2="51550"/>
                        <a14:foregroundMark x1="59070" y1="67054" x2="59070" y2="67054"/>
                        <a14:foregroundMark x1="64419" y1="66279" x2="64419" y2="66279"/>
                        <a14:foregroundMark x1="93721" y1="51550" x2="93721" y2="51550"/>
                        <a14:foregroundMark x1="16977" y1="74419" x2="16977" y2="74419"/>
                        <a14:foregroundMark x1="65349" y1="60078" x2="65349" y2="60078"/>
                        <a14:foregroundMark x1="71395" y1="37597" x2="71395" y2="37597"/>
                        <a14:foregroundMark x1="76744" y1="50775" x2="76744" y2="50775"/>
                        <a14:foregroundMark x1="25116" y1="22093" x2="25116" y2="22093"/>
                        <a14:foregroundMark x1="51163" y1="19380" x2="51163" y2="19380"/>
                        <a14:foregroundMark x1="44419" y1="39147" x2="44419" y2="39147"/>
                        <a14:foregroundMark x1="25349" y1="65116" x2="25349" y2="65116"/>
                        <a14:foregroundMark x1="23488" y1="65116" x2="23488" y2="65116"/>
                        <a14:foregroundMark x1="35116" y1="68992" x2="35116" y2="68992"/>
                        <a14:foregroundMark x1="44884" y1="65891" x2="44884" y2="65891"/>
                        <a14:backgroundMark x1="80233" y1="44186" x2="80233" y2="44186"/>
                      </a14:backgroundRemoval>
                    </a14:imgEffect>
                  </a14:imgLayer>
                </a14:imgProps>
              </a:ext>
            </a:extLst>
          </a:blip>
          <a:stretch>
            <a:fillRect/>
          </a:stretch>
        </p:blipFill>
        <p:spPr>
          <a:xfrm>
            <a:off x="388702" y="926877"/>
            <a:ext cx="8340411" cy="5004247"/>
          </a:xfrm>
          <a:prstGeom prst="rect">
            <a:avLst/>
          </a:prstGeom>
        </p:spPr>
      </p:pic>
    </p:spTree>
    <p:extLst>
      <p:ext uri="{BB962C8B-B14F-4D97-AF65-F5344CB8AC3E}">
        <p14:creationId xmlns:p14="http://schemas.microsoft.com/office/powerpoint/2010/main" val="28261303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p:cNvSpPr>
            <a:spLocks noGrp="1"/>
          </p:cNvSpPr>
          <p:nvPr>
            <p:ph idx="4294967295"/>
          </p:nvPr>
        </p:nvSpPr>
        <p:spPr>
          <a:xfrm>
            <a:off x="844550" y="2205038"/>
            <a:ext cx="7696200" cy="3352800"/>
          </a:xfrm>
          <a:prstGeom prst="rect">
            <a:avLst/>
          </a:prstGeom>
        </p:spPr>
        <p:txBody>
          <a:bodyPr>
            <a:normAutofit/>
          </a:bodyPr>
          <a:lstStyle/>
          <a:p>
            <a:pPr algn="ctr">
              <a:buNone/>
            </a:pPr>
            <a:r>
              <a:rPr lang="en-US" sz="9600" dirty="0" smtClean="0">
                <a:solidFill>
                  <a:srgbClr val="234271"/>
                </a:solidFill>
                <a:latin typeface="Edwardian Script ITC" pitchFamily="66" charset="0"/>
              </a:rPr>
              <a:t>Thank You</a:t>
            </a:r>
            <a:endParaRPr lang="en-US" sz="9600" dirty="0">
              <a:solidFill>
                <a:srgbClr val="234271"/>
              </a:solidFill>
              <a:latin typeface="Edwardian Script ITC" pitchFamily="66" charset="0"/>
            </a:endParaRPr>
          </a:p>
        </p:txBody>
      </p:sp>
      <p:pic>
        <p:nvPicPr>
          <p:cNvPr id="2" name="Picture 1"/>
          <p:cNvPicPr>
            <a:picLocks noChangeAspect="1"/>
          </p:cNvPicPr>
          <p:nvPr/>
        </p:nvPicPr>
        <p:blipFill>
          <a:blip r:embed="rId3"/>
          <a:stretch>
            <a:fillRect/>
          </a:stretch>
        </p:blipFill>
        <p:spPr>
          <a:xfrm>
            <a:off x="2871192" y="1412776"/>
            <a:ext cx="3645024" cy="3645024"/>
          </a:xfrm>
          <a:prstGeom prst="rect">
            <a:avLst/>
          </a:prstGeom>
        </p:spPr>
      </p:pic>
    </p:spTree>
    <p:extLst>
      <p:ext uri="{BB962C8B-B14F-4D97-AF65-F5344CB8AC3E}">
        <p14:creationId xmlns:p14="http://schemas.microsoft.com/office/powerpoint/2010/main" val="3177192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6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1300" y="26988"/>
            <a:ext cx="6589713" cy="976312"/>
          </a:xfrm>
        </p:spPr>
        <p:txBody>
          <a:bodyPr>
            <a:normAutofit/>
          </a:bodyPr>
          <a:lstStyle/>
          <a:p>
            <a:r>
              <a:rPr lang="en-US" sz="4000" cap="none" dirty="0" smtClean="0"/>
              <a:t>References</a:t>
            </a:r>
            <a:endParaRPr lang="en-US" sz="4000" cap="none" dirty="0"/>
          </a:p>
        </p:txBody>
      </p:sp>
      <p:sp>
        <p:nvSpPr>
          <p:cNvPr id="3" name="Content Placeholder 2"/>
          <p:cNvSpPr>
            <a:spLocks noGrp="1"/>
          </p:cNvSpPr>
          <p:nvPr>
            <p:ph idx="4294967295"/>
          </p:nvPr>
        </p:nvSpPr>
        <p:spPr>
          <a:xfrm>
            <a:off x="190500" y="1143000"/>
            <a:ext cx="8953500" cy="5638800"/>
          </a:xfrm>
        </p:spPr>
        <p:txBody>
          <a:bodyPr>
            <a:noAutofit/>
          </a:bodyPr>
          <a:lstStyle/>
          <a:p>
            <a:pPr>
              <a:spcBef>
                <a:spcPts val="400"/>
              </a:spcBef>
              <a:buClr>
                <a:schemeClr val="tx1"/>
              </a:buClr>
            </a:pPr>
            <a:r>
              <a:rPr lang="en-US" sz="1400" dirty="0" smtClean="0"/>
              <a:t>Hupfeld</a:t>
            </a:r>
            <a:r>
              <a:rPr lang="en-US" sz="1400" dirty="0"/>
              <a:t>, A. and Rodden. T. Laying the table for HCI: uncovering ecologies of domestic food </a:t>
            </a:r>
            <a:r>
              <a:rPr lang="en-US" sz="1400" dirty="0" smtClean="0"/>
              <a:t>consumption (CHI 2012)</a:t>
            </a:r>
            <a:endParaRPr lang="en-US" sz="1400" dirty="0"/>
          </a:p>
          <a:p>
            <a:pPr>
              <a:spcBef>
                <a:spcPts val="400"/>
              </a:spcBef>
              <a:buClr>
                <a:schemeClr val="tx1"/>
              </a:buClr>
            </a:pPr>
            <a:r>
              <a:rPr lang="en-US" sz="1400" dirty="0" smtClean="0"/>
              <a:t>Jeffery</a:t>
            </a:r>
            <a:r>
              <a:rPr lang="en-US" sz="1400" dirty="0"/>
              <a:t>, R.W. and French, S.A. (1998) Epidemic obesity in the united states: Are fast foods and television viewing contributing? American journal of public health, 88, 277-280</a:t>
            </a:r>
            <a:r>
              <a:rPr lang="en-US" sz="1400" dirty="0" smtClean="0"/>
              <a:t>.</a:t>
            </a:r>
          </a:p>
          <a:p>
            <a:pPr>
              <a:spcBef>
                <a:spcPts val="400"/>
              </a:spcBef>
              <a:buClr>
                <a:schemeClr val="tx1"/>
              </a:buClr>
            </a:pPr>
            <a:r>
              <a:rPr lang="en-US" sz="1400" dirty="0" smtClean="0"/>
              <a:t>Judge</a:t>
            </a:r>
            <a:r>
              <a:rPr lang="en-US" sz="1400" dirty="0"/>
              <a:t>, T. K. and </a:t>
            </a:r>
            <a:r>
              <a:rPr lang="en-US" sz="1400" dirty="0" err="1"/>
              <a:t>Neustaedter</a:t>
            </a:r>
            <a:r>
              <a:rPr lang="en-US" sz="1400" dirty="0"/>
              <a:t>, C. 2010. Sharing conversation and sharing life: video conferencing in the home. In Proceedings of the SIGCHI Conference on Human Factors in Computing Systems (CHI '10)</a:t>
            </a:r>
            <a:r>
              <a:rPr lang="en-US" sz="1400" dirty="0" smtClean="0"/>
              <a:t>.</a:t>
            </a:r>
            <a:endParaRPr lang="en-US" sz="1400" dirty="0"/>
          </a:p>
          <a:p>
            <a:pPr>
              <a:spcBef>
                <a:spcPts val="400"/>
              </a:spcBef>
              <a:buClr>
                <a:schemeClr val="tx1"/>
              </a:buClr>
            </a:pPr>
            <a:r>
              <a:rPr lang="en-US" sz="1400" dirty="0"/>
              <a:t>Kanai, H., and </a:t>
            </a:r>
            <a:r>
              <a:rPr lang="en-US" sz="1400" dirty="0" err="1"/>
              <a:t>Kitahara</a:t>
            </a:r>
            <a:r>
              <a:rPr lang="en-US" sz="1400" dirty="0"/>
              <a:t>, K. (2011). Menu-planning Support System to Facilitate Communication among Neighbors. CSCW’11</a:t>
            </a:r>
            <a:r>
              <a:rPr lang="en-US" sz="1400" dirty="0" smtClean="0"/>
              <a:t>.</a:t>
            </a:r>
            <a:endParaRPr lang="en-US" sz="1400" dirty="0"/>
          </a:p>
          <a:p>
            <a:pPr>
              <a:spcBef>
                <a:spcPts val="400"/>
              </a:spcBef>
              <a:buClr>
                <a:schemeClr val="tx1"/>
              </a:buClr>
            </a:pPr>
            <a:r>
              <a:rPr lang="en-US" sz="1400" dirty="0" err="1"/>
              <a:t>Kirkova</a:t>
            </a:r>
            <a:r>
              <a:rPr lang="en-US" sz="1400" dirty="0"/>
              <a:t>, D. (2013) http://</a:t>
            </a:r>
            <a:r>
              <a:rPr lang="en-US" sz="1400" dirty="0" err="1"/>
              <a:t>www.dailymail.co.uk</a:t>
            </a:r>
            <a:r>
              <a:rPr lang="en-US" sz="1400" dirty="0"/>
              <a:t>/</a:t>
            </a:r>
            <a:r>
              <a:rPr lang="en-US" sz="1400" dirty="0" err="1"/>
              <a:t>femail</a:t>
            </a:r>
            <a:r>
              <a:rPr lang="en-US" sz="1400" dirty="0"/>
              <a:t>/article-2292657/Britons-eat-meals-television-new-research-reveals-nation-dining-table-dodgers.html, Accessed on 12/06/2015</a:t>
            </a:r>
            <a:r>
              <a:rPr lang="en-US" sz="1400" dirty="0" smtClean="0"/>
              <a:t>.</a:t>
            </a:r>
          </a:p>
          <a:p>
            <a:pPr>
              <a:spcBef>
                <a:spcPts val="400"/>
              </a:spcBef>
              <a:buClr>
                <a:schemeClr val="tx1"/>
              </a:buClr>
            </a:pPr>
            <a:r>
              <a:rPr lang="en-US" sz="1400" dirty="0" smtClean="0"/>
              <a:t>Linehan</a:t>
            </a:r>
            <a:r>
              <a:rPr lang="en-US" sz="1400" dirty="0"/>
              <a:t>, C. , </a:t>
            </a:r>
            <a:r>
              <a:rPr lang="en-US" sz="1400" dirty="0" err="1"/>
              <a:t>Leeman</a:t>
            </a:r>
            <a:r>
              <a:rPr lang="en-US" sz="1400" dirty="0"/>
              <a:t>, T. , </a:t>
            </a:r>
            <a:r>
              <a:rPr lang="en-US" sz="1400" dirty="0" err="1"/>
              <a:t>Borrowdale</a:t>
            </a:r>
            <a:r>
              <a:rPr lang="en-US" sz="1400" dirty="0"/>
              <a:t>, C., Lawson, S. “Crowd Saucing: Social Technology for Encouraging Healthier Eating”, Interactions, Jan. 2013</a:t>
            </a:r>
            <a:r>
              <a:rPr lang="en-US" sz="1400" dirty="0" smtClean="0"/>
              <a:t>.</a:t>
            </a:r>
            <a:endParaRPr lang="en-US" sz="1400" dirty="0"/>
          </a:p>
          <a:p>
            <a:pPr>
              <a:spcBef>
                <a:spcPts val="400"/>
              </a:spcBef>
              <a:buClr>
                <a:schemeClr val="tx1"/>
              </a:buClr>
            </a:pPr>
            <a:r>
              <a:rPr lang="en-US" sz="1400" dirty="0" err="1"/>
              <a:t>Neumark-Sztainer</a:t>
            </a:r>
            <a:r>
              <a:rPr lang="en-US" sz="1400" dirty="0"/>
              <a:t>, D., Larson, N. I., Fulkerson, J. A., Eisenberg, M. E. and Story, M. (2010). Family meals and adolescents: what have we learned from Project EAT (Eating Among Teens)? Public Health Nutrition, Vol. 13, No. 1, pp. 1113-1121</a:t>
            </a:r>
            <a:r>
              <a:rPr lang="en-US" sz="1400" dirty="0" smtClean="0"/>
              <a:t>.</a:t>
            </a:r>
            <a:endParaRPr lang="en-US" sz="1400" dirty="0"/>
          </a:p>
          <a:p>
            <a:pPr>
              <a:spcBef>
                <a:spcPts val="400"/>
              </a:spcBef>
              <a:buClr>
                <a:schemeClr val="tx1"/>
              </a:buClr>
            </a:pPr>
            <a:r>
              <a:rPr lang="en-US" sz="1400" dirty="0"/>
              <a:t>O'Hara, K., </a:t>
            </a:r>
            <a:r>
              <a:rPr lang="en-US" sz="1400" dirty="0" err="1"/>
              <a:t>Helmes</a:t>
            </a:r>
            <a:r>
              <a:rPr lang="en-US" sz="1400" dirty="0"/>
              <a:t>, J., </a:t>
            </a:r>
            <a:r>
              <a:rPr lang="en-US" sz="1400" dirty="0" err="1"/>
              <a:t>Sellen</a:t>
            </a:r>
            <a:r>
              <a:rPr lang="en-US" sz="1400" dirty="0"/>
              <a:t>, A., Harper, R. H. R., </a:t>
            </a:r>
            <a:r>
              <a:rPr lang="en-US" sz="1400" dirty="0" err="1"/>
              <a:t>Bhömer</a:t>
            </a:r>
            <a:r>
              <a:rPr lang="en-US" sz="1400" dirty="0"/>
              <a:t>, M. T., &amp; Hoven, E. V. D. (2012) Food for Talk: </a:t>
            </a:r>
            <a:r>
              <a:rPr lang="en-US" sz="1400" dirty="0" err="1"/>
              <a:t>Phototalk</a:t>
            </a:r>
            <a:r>
              <a:rPr lang="en-US" sz="1400" dirty="0"/>
              <a:t> in the Context of Sharing a Meal. Human-Computer Interaction 27(1-2): 124-</a:t>
            </a:r>
            <a:r>
              <a:rPr lang="en-US" sz="1400" dirty="0" smtClean="0"/>
              <a:t>150</a:t>
            </a:r>
            <a:endParaRPr lang="en-US" sz="1400" dirty="0"/>
          </a:p>
          <a:p>
            <a:pPr>
              <a:spcBef>
                <a:spcPts val="400"/>
              </a:spcBef>
              <a:buClr>
                <a:schemeClr val="tx1"/>
              </a:buClr>
            </a:pPr>
            <a:r>
              <a:rPr lang="en-US" sz="1400" dirty="0"/>
              <a:t>Terrenghi, L., </a:t>
            </a:r>
            <a:r>
              <a:rPr lang="en-US" sz="1400" dirty="0" err="1"/>
              <a:t>Hilliges</a:t>
            </a:r>
            <a:r>
              <a:rPr lang="en-US" sz="1400" dirty="0"/>
              <a:t>, O. and </a:t>
            </a:r>
            <a:r>
              <a:rPr lang="en-US" sz="1400" dirty="0" err="1"/>
              <a:t>Butz</a:t>
            </a:r>
            <a:r>
              <a:rPr lang="en-US" sz="1400" dirty="0"/>
              <a:t>. A. Kitchen stories: sharing recipes with the Living Cookbook. PUC, </a:t>
            </a:r>
            <a:r>
              <a:rPr lang="en-US" sz="1400" dirty="0" smtClean="0"/>
              <a:t>2007</a:t>
            </a:r>
            <a:endParaRPr lang="en-US" sz="1400" dirty="0"/>
          </a:p>
          <a:p>
            <a:pPr>
              <a:spcBef>
                <a:spcPts val="400"/>
              </a:spcBef>
              <a:buClr>
                <a:schemeClr val="tx1"/>
              </a:buClr>
            </a:pPr>
            <a:r>
              <a:rPr lang="en-US" sz="1400" dirty="0" err="1"/>
              <a:t>Tolmie</a:t>
            </a:r>
            <a:r>
              <a:rPr lang="en-US" sz="1400" dirty="0"/>
              <a:t>, P., </a:t>
            </a:r>
            <a:r>
              <a:rPr lang="en-US" sz="1400" dirty="0" err="1"/>
              <a:t>Pycock</a:t>
            </a:r>
            <a:r>
              <a:rPr lang="en-US" sz="1400" dirty="0"/>
              <a:t>, J., </a:t>
            </a:r>
            <a:r>
              <a:rPr lang="en-US" sz="1400" dirty="0" err="1"/>
              <a:t>Diggins</a:t>
            </a:r>
            <a:r>
              <a:rPr lang="en-US" sz="1400" dirty="0"/>
              <a:t>, T., MacLean, A., and </a:t>
            </a:r>
            <a:r>
              <a:rPr lang="en-US" sz="1400" dirty="0" err="1"/>
              <a:t>Karsenty</a:t>
            </a:r>
            <a:r>
              <a:rPr lang="en-US" sz="1400" dirty="0"/>
              <a:t>, A. 2002. Unremarkable computing. In Proceedings of the SIGCHI Conference on Human Factors in Computing Systems (CHI '02). </a:t>
            </a:r>
          </a:p>
          <a:p>
            <a:pPr>
              <a:spcBef>
                <a:spcPts val="400"/>
              </a:spcBef>
              <a:buClr>
                <a:schemeClr val="tx1"/>
              </a:buClr>
            </a:pPr>
            <a:r>
              <a:rPr lang="en-US" sz="1400" dirty="0"/>
              <a:t>Wei, J., Wang, X., </a:t>
            </a:r>
            <a:r>
              <a:rPr lang="en-US" sz="1400" dirty="0" err="1"/>
              <a:t>Peiris</a:t>
            </a:r>
            <a:r>
              <a:rPr lang="en-US" sz="1400" dirty="0"/>
              <a:t>,  R. L., Choi, Y., Martinez, X. R., </a:t>
            </a:r>
            <a:r>
              <a:rPr lang="en-US" sz="1400" dirty="0" err="1"/>
              <a:t>Tache</a:t>
            </a:r>
            <a:r>
              <a:rPr lang="en-US" sz="1400" dirty="0"/>
              <a:t>, R., </a:t>
            </a:r>
            <a:r>
              <a:rPr lang="en-US" sz="1400" dirty="0" err="1"/>
              <a:t>Koh</a:t>
            </a:r>
            <a:r>
              <a:rPr lang="en-US" sz="1400" dirty="0"/>
              <a:t>, J. T. K. V., </a:t>
            </a:r>
            <a:r>
              <a:rPr lang="en-US" sz="1400" dirty="0" err="1"/>
              <a:t>Halupka</a:t>
            </a:r>
            <a:r>
              <a:rPr lang="en-US" sz="1400" dirty="0"/>
              <a:t>, V. and </a:t>
            </a:r>
            <a:r>
              <a:rPr lang="en-US" sz="1400" dirty="0" err="1"/>
              <a:t>Cheok</a:t>
            </a:r>
            <a:r>
              <a:rPr lang="en-US" sz="1400" dirty="0"/>
              <a:t>, A. D. </a:t>
            </a:r>
            <a:r>
              <a:rPr lang="en-US" sz="1400" dirty="0" err="1"/>
              <a:t>CoDine</a:t>
            </a:r>
            <a:r>
              <a:rPr lang="en-US" sz="1400" dirty="0"/>
              <a:t>: an interactive multi-sensory system for remote dining. Proceedings of </a:t>
            </a:r>
            <a:r>
              <a:rPr lang="en-US" sz="1400" dirty="0" err="1"/>
              <a:t>UbiComp</a:t>
            </a:r>
            <a:r>
              <a:rPr lang="en-US" sz="1400" dirty="0"/>
              <a:t> '11.</a:t>
            </a:r>
          </a:p>
          <a:p>
            <a:pPr>
              <a:spcBef>
                <a:spcPts val="400"/>
              </a:spcBef>
              <a:buClr>
                <a:schemeClr val="tx1"/>
              </a:buClr>
            </a:pPr>
            <a:r>
              <a:rPr lang="en-US" sz="1400" dirty="0"/>
              <a:t>Wei, J., Ma, X., &amp; Zhao, S. (2014, April). Food messaging: using edible medium for social messaging. In </a:t>
            </a:r>
            <a:r>
              <a:rPr lang="en-US" sz="1400" dirty="0" smtClean="0"/>
              <a:t>Proc. CHI’14 </a:t>
            </a:r>
            <a:r>
              <a:rPr lang="en-US" sz="1400" dirty="0"/>
              <a:t>(pp. 2873-2882). ACM</a:t>
            </a:r>
            <a:r>
              <a:rPr lang="en-US" sz="1400" dirty="0" smtClean="0"/>
              <a:t>.</a:t>
            </a:r>
            <a:endParaRPr lang="en-US" sz="1400" dirty="0"/>
          </a:p>
        </p:txBody>
      </p:sp>
    </p:spTree>
    <p:extLst>
      <p:ext uri="{BB962C8B-B14F-4D97-AF65-F5344CB8AC3E}">
        <p14:creationId xmlns:p14="http://schemas.microsoft.com/office/powerpoint/2010/main" val="358962901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3221399709"/>
              </p:ext>
            </p:extLst>
          </p:nvPr>
        </p:nvGraphicFramePr>
        <p:xfrm>
          <a:off x="141120" y="2420888"/>
          <a:ext cx="2504809" cy="25001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extLst>
              <p:ext uri="{D42A27DB-BD31-4B8C-83A1-F6EECF244321}">
                <p14:modId xmlns:p14="http://schemas.microsoft.com/office/powerpoint/2010/main" val="2994621944"/>
              </p:ext>
            </p:extLst>
          </p:nvPr>
        </p:nvGraphicFramePr>
        <p:xfrm>
          <a:off x="3312000" y="2420888"/>
          <a:ext cx="2520000" cy="25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p:nvPr>
            <p:extLst>
              <p:ext uri="{D42A27DB-BD31-4B8C-83A1-F6EECF244321}">
                <p14:modId xmlns:p14="http://schemas.microsoft.com/office/powerpoint/2010/main" val="718253518"/>
              </p:ext>
            </p:extLst>
          </p:nvPr>
        </p:nvGraphicFramePr>
        <p:xfrm>
          <a:off x="6412628" y="2420888"/>
          <a:ext cx="2520000" cy="2520000"/>
        </p:xfrm>
        <a:graphic>
          <a:graphicData uri="http://schemas.openxmlformats.org/drawingml/2006/chart">
            <c:chart xmlns:c="http://schemas.openxmlformats.org/drawingml/2006/chart" xmlns:r="http://schemas.openxmlformats.org/officeDocument/2006/relationships" r:id="rId5"/>
          </a:graphicData>
        </a:graphic>
      </p:graphicFrame>
      <p:sp>
        <p:nvSpPr>
          <p:cNvPr id="12" name="Title 1"/>
          <p:cNvSpPr txBox="1">
            <a:spLocks/>
          </p:cNvSpPr>
          <p:nvPr/>
        </p:nvSpPr>
        <p:spPr>
          <a:xfrm>
            <a:off x="64145" y="204329"/>
            <a:ext cx="9364129" cy="904774"/>
          </a:xfrm>
          <a:prstGeom prst="rect">
            <a:avLst/>
          </a:prstGeom>
        </p:spPr>
        <p:txBody>
          <a:bodyPr>
            <a:noAutofit/>
          </a:bodyPr>
          <a:lst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cap="none" dirty="0">
                <a:latin typeface="Century Gothic"/>
                <a:cs typeface="Century Gothic"/>
              </a:rPr>
              <a:t>T</a:t>
            </a:r>
            <a:r>
              <a:rPr lang="en-US" cap="none" dirty="0" smtClean="0">
                <a:latin typeface="Century Gothic"/>
                <a:cs typeface="Century Gothic"/>
              </a:rPr>
              <a:t>echnology Usage </a:t>
            </a:r>
            <a:r>
              <a:rPr lang="en-US" cap="none" dirty="0">
                <a:latin typeface="Century Gothic"/>
                <a:cs typeface="Century Gothic"/>
              </a:rPr>
              <a:t>At </a:t>
            </a:r>
            <a:r>
              <a:rPr lang="en-US" cap="none" dirty="0" smtClean="0">
                <a:latin typeface="Century Gothic"/>
                <a:cs typeface="Century Gothic"/>
              </a:rPr>
              <a:t>Family Mealtimes</a:t>
            </a:r>
            <a:endParaRPr lang="en-US" cap="none" dirty="0">
              <a:latin typeface="Century Gothic"/>
              <a:cs typeface="Century Gothic"/>
            </a:endParaRPr>
          </a:p>
        </p:txBody>
      </p:sp>
    </p:spTree>
    <p:extLst>
      <p:ext uri="{BB962C8B-B14F-4D97-AF65-F5344CB8AC3E}">
        <p14:creationId xmlns:p14="http://schemas.microsoft.com/office/powerpoint/2010/main" val="4264955160"/>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Graphic spid="8"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5793" y="5457231"/>
            <a:ext cx="8880475" cy="728120"/>
          </a:xfrm>
          <a:prstGeom prst="rect">
            <a:avLst/>
          </a:prstGeom>
        </p:spPr>
        <p:txBody>
          <a:bodyPr>
            <a:normAutofit/>
          </a:bodyPr>
          <a:lstStyle/>
          <a:p>
            <a:pPr algn="r"/>
            <a:r>
              <a:rPr lang="en-US" sz="3900" dirty="0" smtClean="0"/>
              <a:t>Technologies at Family Mealtimes</a:t>
            </a:r>
            <a:endParaRPr lang="en-US" sz="3900" dirty="0"/>
          </a:p>
        </p:txBody>
      </p:sp>
      <p:sp>
        <p:nvSpPr>
          <p:cNvPr id="3" name="Text Placeholder 2"/>
          <p:cNvSpPr>
            <a:spLocks noGrp="1"/>
          </p:cNvSpPr>
          <p:nvPr>
            <p:ph type="body" sz="quarter" idx="4294967295"/>
          </p:nvPr>
        </p:nvSpPr>
        <p:spPr>
          <a:xfrm>
            <a:off x="2426232" y="6152853"/>
            <a:ext cx="6599237" cy="711580"/>
          </a:xfrm>
          <a:prstGeom prst="rect">
            <a:avLst/>
          </a:prstGeom>
        </p:spPr>
        <p:txBody>
          <a:bodyPr>
            <a:normAutofit/>
          </a:bodyPr>
          <a:lstStyle/>
          <a:p>
            <a:pPr marL="0" indent="0" algn="r">
              <a:buNone/>
            </a:pPr>
            <a:r>
              <a:rPr lang="en-US" sz="3200" dirty="0" smtClean="0">
                <a:solidFill>
                  <a:schemeClr val="tx1"/>
                </a:solidFill>
              </a:rPr>
              <a:t>The </a:t>
            </a:r>
            <a:r>
              <a:rPr lang="en-US" sz="3200" dirty="0" smtClean="0">
                <a:solidFill>
                  <a:schemeClr val="accent5">
                    <a:lumMod val="60000"/>
                    <a:lumOff val="40000"/>
                  </a:schemeClr>
                </a:solidFill>
              </a:rPr>
              <a:t>Good</a:t>
            </a:r>
            <a:r>
              <a:rPr lang="en-US" sz="3200" dirty="0" smtClean="0">
                <a:solidFill>
                  <a:schemeClr val="tx1"/>
                </a:solidFill>
              </a:rPr>
              <a:t>, The </a:t>
            </a:r>
            <a:r>
              <a:rPr lang="en-US" sz="3200" dirty="0" smtClean="0">
                <a:solidFill>
                  <a:schemeClr val="accent3">
                    <a:lumMod val="60000"/>
                    <a:lumOff val="40000"/>
                  </a:schemeClr>
                </a:solidFill>
              </a:rPr>
              <a:t>Bad</a:t>
            </a:r>
            <a:r>
              <a:rPr lang="en-US" sz="3200" dirty="0" smtClean="0">
                <a:solidFill>
                  <a:schemeClr val="tx1"/>
                </a:solidFill>
              </a:rPr>
              <a:t>, and The </a:t>
            </a:r>
            <a:r>
              <a:rPr lang="en-US" sz="3200" dirty="0" smtClean="0">
                <a:solidFill>
                  <a:srgbClr val="FF0000"/>
                </a:solidFill>
              </a:rPr>
              <a:t>Ugly</a:t>
            </a:r>
            <a:endParaRPr lang="en-US" sz="3200" dirty="0">
              <a:solidFill>
                <a:srgbClr val="FF0000"/>
              </a:solidFill>
            </a:endParaRPr>
          </a:p>
        </p:txBody>
      </p:sp>
      <p:sp>
        <p:nvSpPr>
          <p:cNvPr id="6" name="TextBox 5"/>
          <p:cNvSpPr txBox="1"/>
          <p:nvPr/>
        </p:nvSpPr>
        <p:spPr>
          <a:xfrm>
            <a:off x="3444875" y="6794500"/>
            <a:ext cx="265480" cy="369332"/>
          </a:xfrm>
          <a:prstGeom prst="rect">
            <a:avLst/>
          </a:prstGeom>
          <a:noFill/>
        </p:spPr>
        <p:txBody>
          <a:bodyPr wrap="none" rtlCol="0">
            <a:spAutoFit/>
          </a:bodyPr>
          <a:lstStyle/>
          <a:p>
            <a:endParaRPr lang="en-US" dirty="0"/>
          </a:p>
        </p:txBody>
      </p:sp>
      <p:pic>
        <p:nvPicPr>
          <p:cNvPr id="7" name="image3.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3049" b="3049"/>
          <a:stretch>
            <a:fillRect/>
          </a:stretch>
        </p:blipFill>
        <p:spPr>
          <a:xfrm>
            <a:off x="0" y="-20404"/>
            <a:ext cx="9175179" cy="5365620"/>
          </a:xfrm>
          <a:prstGeom prst="rect">
            <a:avLst/>
          </a:prstGeom>
        </p:spPr>
      </p:pic>
    </p:spTree>
    <p:extLst>
      <p:ext uri="{BB962C8B-B14F-4D97-AF65-F5344CB8AC3E}">
        <p14:creationId xmlns:p14="http://schemas.microsoft.com/office/powerpoint/2010/main" val="1859446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familyOne.png"/>
          <p:cNvPicPr>
            <a:picLocks noChangeAspect="1"/>
          </p:cNvPicPr>
          <p:nvPr/>
        </p:nvPicPr>
        <p:blipFill>
          <a:blip r:embed="rId3">
            <a:extLst/>
          </a:blip>
          <a:srcRect t="4324" b="4324"/>
          <a:stretch>
            <a:fillRect/>
          </a:stretch>
        </p:blipFill>
        <p:spPr>
          <a:xfrm>
            <a:off x="0" y="1326"/>
            <a:ext cx="9145848" cy="5348162"/>
          </a:xfrm>
          <a:prstGeom prst="rect">
            <a:avLst/>
          </a:prstGeom>
        </p:spPr>
      </p:pic>
      <p:sp>
        <p:nvSpPr>
          <p:cNvPr id="3" name="Title 1"/>
          <p:cNvSpPr txBox="1">
            <a:spLocks/>
          </p:cNvSpPr>
          <p:nvPr/>
        </p:nvSpPr>
        <p:spPr>
          <a:xfrm>
            <a:off x="195793" y="5457231"/>
            <a:ext cx="8880475" cy="728120"/>
          </a:xfrm>
          <a:prstGeom prst="rect">
            <a:avLst/>
          </a:prstGeom>
        </p:spPr>
        <p:txBody>
          <a:bodyPr vert="horz" lIns="0" tIns="45720" rIns="0" bIns="45720" rtlCol="0" anchor="ctr">
            <a:normAutofit/>
          </a:bodyPr>
          <a:lst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3900" smtClean="0"/>
              <a:t>Technologies at Family Mealtimes</a:t>
            </a:r>
            <a:endParaRPr lang="en-US" sz="3900" dirty="0"/>
          </a:p>
        </p:txBody>
      </p:sp>
      <p:sp>
        <p:nvSpPr>
          <p:cNvPr id="5" name="Text Placeholder 2"/>
          <p:cNvSpPr txBox="1">
            <a:spLocks/>
          </p:cNvSpPr>
          <p:nvPr/>
        </p:nvSpPr>
        <p:spPr>
          <a:xfrm>
            <a:off x="2426232" y="6152853"/>
            <a:ext cx="6599237" cy="711580"/>
          </a:xfrm>
          <a:prstGeom prst="rect">
            <a:avLst/>
          </a:prstGeom>
        </p:spPr>
        <p:txBody>
          <a:bodyPr vert="horz" lIns="0" tIns="45720" rIns="0" bIns="45720" rtlCol="0">
            <a:normAutofit/>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0" indent="0" algn="r">
              <a:buFont typeface="Wingdings 3" pitchFamily="18" charset="2"/>
              <a:buNone/>
            </a:pPr>
            <a:r>
              <a:rPr lang="en-US" sz="3200" smtClean="0"/>
              <a:t>The </a:t>
            </a:r>
            <a:r>
              <a:rPr lang="en-US" sz="3200" smtClean="0">
                <a:solidFill>
                  <a:schemeClr val="accent5">
                    <a:lumMod val="60000"/>
                    <a:lumOff val="40000"/>
                  </a:schemeClr>
                </a:solidFill>
              </a:rPr>
              <a:t>Good</a:t>
            </a:r>
            <a:r>
              <a:rPr lang="en-US" sz="3200" smtClean="0"/>
              <a:t>, The </a:t>
            </a:r>
            <a:r>
              <a:rPr lang="en-US" sz="3200" smtClean="0">
                <a:solidFill>
                  <a:schemeClr val="accent3">
                    <a:lumMod val="60000"/>
                    <a:lumOff val="40000"/>
                  </a:schemeClr>
                </a:solidFill>
              </a:rPr>
              <a:t>Bad</a:t>
            </a:r>
            <a:r>
              <a:rPr lang="en-US" sz="3200" smtClean="0"/>
              <a:t>, and The </a:t>
            </a:r>
            <a:r>
              <a:rPr lang="en-US" sz="3200" smtClean="0">
                <a:solidFill>
                  <a:srgbClr val="FF0000"/>
                </a:solidFill>
              </a:rPr>
              <a:t>Ugly</a:t>
            </a:r>
            <a:endParaRPr lang="en-US" sz="3200" dirty="0">
              <a:solidFill>
                <a:srgbClr val="FF0000"/>
              </a:solidFill>
            </a:endParaRPr>
          </a:p>
        </p:txBody>
      </p:sp>
    </p:spTree>
    <p:extLst>
      <p:ext uri="{BB962C8B-B14F-4D97-AF65-F5344CB8AC3E}">
        <p14:creationId xmlns:p14="http://schemas.microsoft.com/office/powerpoint/2010/main" val="18157190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949" y="643902"/>
            <a:ext cx="9127047" cy="5503322"/>
          </a:xfrm>
          <a:prstGeom prst="rect">
            <a:avLst/>
          </a:prstGeom>
        </p:spPr>
      </p:pic>
    </p:spTree>
    <p:extLst>
      <p:ext uri="{BB962C8B-B14F-4D97-AF65-F5344CB8AC3E}">
        <p14:creationId xmlns:p14="http://schemas.microsoft.com/office/powerpoint/2010/main" val="3655470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0129" y="229985"/>
            <a:ext cx="9144000" cy="904774"/>
          </a:xfrm>
          <a:prstGeom prst="rect">
            <a:avLst/>
          </a:prstGeom>
        </p:spPr>
        <p:txBody>
          <a:bodyPr>
            <a:noAutofit/>
          </a:bodyPr>
          <a:lst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cap="none" dirty="0"/>
              <a:t>Understanding Technology Use At Mealtimes</a:t>
            </a:r>
          </a:p>
        </p:txBody>
      </p:sp>
      <p:sp>
        <p:nvSpPr>
          <p:cNvPr id="3" name="Content Placeholder 2"/>
          <p:cNvSpPr txBox="1">
            <a:spLocks/>
          </p:cNvSpPr>
          <p:nvPr/>
        </p:nvSpPr>
        <p:spPr>
          <a:xfrm>
            <a:off x="313265" y="1282170"/>
            <a:ext cx="8830735" cy="5401451"/>
          </a:xfrm>
          <a:prstGeom prst="rect">
            <a:avLst/>
          </a:prstGeom>
        </p:spPr>
        <p:txBody>
          <a:bodyPr>
            <a:noAutofit/>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a:spcAft>
                <a:spcPts val="600"/>
              </a:spcAft>
              <a:buClrTx/>
            </a:pPr>
            <a:r>
              <a:rPr lang="en-US" sz="2800" dirty="0" smtClean="0"/>
              <a:t>Each family develops their own norms and practices to</a:t>
            </a:r>
          </a:p>
          <a:p>
            <a:pPr lvl="1">
              <a:spcAft>
                <a:spcPts val="600"/>
              </a:spcAft>
              <a:buClrTx/>
            </a:pPr>
            <a:r>
              <a:rPr lang="en-US" sz="2400" dirty="0"/>
              <a:t>M</a:t>
            </a:r>
            <a:r>
              <a:rPr lang="en-US" sz="2400" dirty="0" smtClean="0"/>
              <a:t>anage interactions</a:t>
            </a:r>
          </a:p>
          <a:p>
            <a:pPr lvl="1">
              <a:spcAft>
                <a:spcPts val="600"/>
              </a:spcAft>
              <a:buClrTx/>
            </a:pPr>
            <a:r>
              <a:rPr lang="en-US" sz="2400" dirty="0"/>
              <a:t>S</a:t>
            </a:r>
            <a:r>
              <a:rPr lang="en-US" sz="2400" dirty="0" smtClean="0"/>
              <a:t>upport togetherness</a:t>
            </a:r>
          </a:p>
          <a:p>
            <a:pPr>
              <a:spcAft>
                <a:spcPts val="600"/>
              </a:spcAft>
              <a:buClrTx/>
            </a:pPr>
            <a:r>
              <a:rPr lang="en-US" sz="2800" dirty="0" smtClean="0"/>
              <a:t>A mix of positives and negatives</a:t>
            </a:r>
          </a:p>
          <a:p>
            <a:pPr lvl="1">
              <a:spcAft>
                <a:spcPts val="600"/>
              </a:spcAft>
              <a:buClrTx/>
            </a:pPr>
            <a:r>
              <a:rPr lang="en-US" sz="2400" dirty="0" smtClean="0"/>
              <a:t>Technology both provoked conversation and supported conversation</a:t>
            </a:r>
          </a:p>
          <a:p>
            <a:pPr>
              <a:spcAft>
                <a:spcPts val="600"/>
              </a:spcAft>
              <a:buClrTx/>
            </a:pPr>
            <a:r>
              <a:rPr lang="en-US" sz="2800" dirty="0" smtClean="0"/>
              <a:t>The role of </a:t>
            </a:r>
            <a:r>
              <a:rPr lang="en-US" sz="2800" dirty="0"/>
              <a:t>p</a:t>
            </a:r>
            <a:r>
              <a:rPr lang="en-US" sz="2800" dirty="0" smtClean="0"/>
              <a:t>ersonal devices</a:t>
            </a:r>
          </a:p>
          <a:p>
            <a:pPr lvl="1">
              <a:spcAft>
                <a:spcPts val="600"/>
              </a:spcAft>
              <a:buClrTx/>
            </a:pPr>
            <a:r>
              <a:rPr lang="en-US" sz="2400" dirty="0" smtClean="0"/>
              <a:t>Usage can involve tension</a:t>
            </a:r>
          </a:p>
          <a:p>
            <a:pPr lvl="1">
              <a:spcAft>
                <a:spcPts val="600"/>
              </a:spcAft>
              <a:buClrTx/>
            </a:pPr>
            <a:r>
              <a:rPr lang="en-US" sz="2400" dirty="0" smtClean="0"/>
              <a:t>Managed, but not kept away</a:t>
            </a:r>
          </a:p>
          <a:p>
            <a:pPr>
              <a:spcAft>
                <a:spcPts val="600"/>
              </a:spcAft>
              <a:buClrTx/>
            </a:pPr>
            <a:endParaRPr lang="en-US" sz="2800" dirty="0" smtClean="0"/>
          </a:p>
          <a:p>
            <a:pPr>
              <a:spcAft>
                <a:spcPts val="600"/>
              </a:spcAft>
              <a:buClrTx/>
            </a:pPr>
            <a:endParaRPr lang="en-US" sz="2800" dirty="0" smtClean="0"/>
          </a:p>
          <a:p>
            <a:pPr>
              <a:spcAft>
                <a:spcPts val="600"/>
              </a:spcAft>
              <a:buClrTx/>
            </a:pPr>
            <a:endParaRPr lang="en-US" sz="2800" dirty="0"/>
          </a:p>
        </p:txBody>
      </p:sp>
    </p:spTree>
    <p:extLst>
      <p:ext uri="{BB962C8B-B14F-4D97-AF65-F5344CB8AC3E}">
        <p14:creationId xmlns:p14="http://schemas.microsoft.com/office/powerpoint/2010/main" val="11479302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82463"/>
            <a:ext cx="9144000" cy="5386668"/>
          </a:xfrm>
          <a:prstGeom prst="rect">
            <a:avLst/>
          </a:prstGeom>
        </p:spPr>
      </p:pic>
      <p:sp>
        <p:nvSpPr>
          <p:cNvPr id="4" name="Title 1"/>
          <p:cNvSpPr txBox="1">
            <a:spLocks/>
          </p:cNvSpPr>
          <p:nvPr/>
        </p:nvSpPr>
        <p:spPr>
          <a:xfrm>
            <a:off x="220129" y="229984"/>
            <a:ext cx="9144000" cy="1280891"/>
          </a:xfrm>
          <a:prstGeom prst="rect">
            <a:avLst/>
          </a:prstGeom>
        </p:spPr>
        <p:txBody>
          <a:bodyPr>
            <a:noAutofit/>
          </a:bodyPr>
          <a:lst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cap="none" dirty="0" smtClean="0"/>
              <a:t>TOCHI Article (Accepted)</a:t>
            </a:r>
            <a:endParaRPr lang="en-US" cap="none" dirty="0"/>
          </a:p>
        </p:txBody>
      </p:sp>
    </p:spTree>
    <p:extLst>
      <p:ext uri="{BB962C8B-B14F-4D97-AF65-F5344CB8AC3E}">
        <p14:creationId xmlns:p14="http://schemas.microsoft.com/office/powerpoint/2010/main" val="8594407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7310" y="22748"/>
            <a:ext cx="9144000" cy="1280891"/>
          </a:xfrm>
          <a:prstGeom prst="rect">
            <a:avLst/>
          </a:prstGeom>
        </p:spPr>
        <p:txBody>
          <a:bodyPr>
            <a:noAutofit/>
          </a:bodyPr>
          <a:lstStyle>
            <a:lvl1pPr algn="l" defTabSz="914400" rtl="0" eaLnBrk="1" latinLnBrk="0" hangingPunct="1">
              <a:spcBef>
                <a:spcPct val="0"/>
              </a:spcBef>
              <a:buNone/>
              <a:defRPr sz="3600" b="0" kern="1200">
                <a:solidFill>
                  <a:schemeClr val="accent1"/>
                </a:solidFill>
                <a:latin typeface="+mj-lt"/>
                <a:ea typeface="+mj-ea"/>
                <a:cs typeface="+mj-cs"/>
              </a:defRPr>
            </a:lvl1pPr>
          </a:lstStyle>
          <a:p>
            <a:pPr marL="0" indent="0"/>
            <a:r>
              <a:rPr lang="en-US" sz="4000" i="1" dirty="0" smtClean="0">
                <a:solidFill>
                  <a:srgbClr val="FFFFFF"/>
                </a:solidFill>
              </a:rPr>
              <a:t>TableTalk</a:t>
            </a:r>
            <a:r>
              <a:rPr lang="en-US" sz="4000" dirty="0" smtClean="0">
                <a:solidFill>
                  <a:srgbClr val="FFFFFF"/>
                </a:solidFill>
              </a:rPr>
              <a:t>: Sharing Technology and Life at Family Mealtimes</a:t>
            </a:r>
            <a:endParaRPr lang="en-US" sz="4000" dirty="0">
              <a:solidFill>
                <a:srgbClr val="FFFFFF"/>
              </a:solidFill>
            </a:endParaRPr>
          </a:p>
        </p:txBody>
      </p:sp>
      <p:pic>
        <p:nvPicPr>
          <p:cNvPr id="3" name="Picture 2"/>
          <p:cNvPicPr>
            <a:picLocks noChangeAspect="1"/>
          </p:cNvPicPr>
          <p:nvPr/>
        </p:nvPicPr>
        <p:blipFill>
          <a:blip r:embed="rId3"/>
          <a:stretch>
            <a:fillRect/>
          </a:stretch>
        </p:blipFill>
        <p:spPr>
          <a:xfrm>
            <a:off x="0" y="1727105"/>
            <a:ext cx="9144000" cy="5144655"/>
          </a:xfrm>
          <a:prstGeom prst="rect">
            <a:avLst/>
          </a:prstGeom>
        </p:spPr>
      </p:pic>
    </p:spTree>
    <p:extLst>
      <p:ext uri="{BB962C8B-B14F-4D97-AF65-F5344CB8AC3E}">
        <p14:creationId xmlns:p14="http://schemas.microsoft.com/office/powerpoint/2010/main" val="3776583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Urban Pop">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theme>
</file>

<file path=ppt/theme/theme4.xml><?xml version="1.0" encoding="utf-8"?>
<a:theme xmlns:a="http://schemas.openxmlformats.org/drawingml/2006/main" name="Wisp">
  <a:themeElements>
    <a:clrScheme name="Wisp">
      <a:dk1>
        <a:srgbClr val="000000"/>
      </a:dk1>
      <a:lt1>
        <a:srgbClr val="FFFFFF"/>
      </a:lt1>
      <a:dk2>
        <a:srgbClr val="A7A7A7"/>
      </a:dk2>
      <a:lt2>
        <a:srgbClr val="535353"/>
      </a:lt2>
      <a:accent1>
        <a:srgbClr val="A53010"/>
      </a:accent1>
      <a:accent2>
        <a:srgbClr val="DE7E18"/>
      </a:accent2>
      <a:accent3>
        <a:srgbClr val="9F8351"/>
      </a:accent3>
      <a:accent4>
        <a:srgbClr val="728653"/>
      </a:accent4>
      <a:accent5>
        <a:srgbClr val="92AA4C"/>
      </a:accent5>
      <a:accent6>
        <a:srgbClr val="6AAC91"/>
      </a:accent6>
      <a:hlink>
        <a:srgbClr val="0000FF"/>
      </a:hlink>
      <a:folHlink>
        <a:srgbClr val="FF00FF"/>
      </a:folHlink>
    </a:clrScheme>
    <a:fontScheme name="Wisp">
      <a:majorFont>
        <a:latin typeface="Helvetica"/>
        <a:ea typeface="Helvetica"/>
        <a:cs typeface="Helvetica"/>
      </a:majorFont>
      <a:minorFont>
        <a:latin typeface="Calibri"/>
        <a:ea typeface="Calibri"/>
        <a:cs typeface="Calibri"/>
      </a:minorFont>
    </a:fontScheme>
    <a:fmtScheme name="Wisp">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25000"/>
              </a:srgbClr>
            </a:outerShdw>
          </a:effectLst>
        </a:effectStyle>
        <a:effectStyle>
          <a:effectLst>
            <a:outerShdw blurRad="38100" dist="25400" dir="5400000" rotWithShape="0">
              <a:srgbClr val="000000">
                <a:alpha val="25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5875" cap="rnd">
          <a:solidFill>
            <a:schemeClr val="accent1"/>
          </a:solidFill>
          <a:prstDash val="solid"/>
          <a:round/>
        </a:ln>
        <a:effectLst>
          <a:outerShdw blurRad="38100" dist="25400" dir="5400000" rotWithShape="0">
            <a:srgbClr val="000000">
              <a:alpha val="25000"/>
            </a:srgbClr>
          </a:outerShdw>
        </a:effectLst>
        <a:sp3d/>
      </a:spPr>
      <a:bodyPr rot="0" spcFirstLastPara="1" vertOverflow="overflow" horzOverflow="overflow" vert="horz" wrap="square" lIns="45719" tIns="45719" rIns="45719" bIns="45719" numCol="1" spcCol="38100" rtlCol="0" anchor="ctr">
        <a:spAutoFit/>
      </a:bodyPr>
      <a:lstStyle>
        <a:defPPr marL="433136" marR="0" indent="-433136" algn="l" defTabSz="914400" rtl="0" fontAlgn="auto" latinLnBrk="0" hangingPunct="0">
          <a:lnSpc>
            <a:spcPct val="100000"/>
          </a:lnSpc>
          <a:spcBef>
            <a:spcPts val="0"/>
          </a:spcBef>
          <a:spcAft>
            <a:spcPts val="0"/>
          </a:spcAft>
          <a:buClrTx/>
          <a:buSzPct val="100000"/>
          <a:buFont typeface="Arial"/>
          <a:buChar char="•"/>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5875" cap="rnd">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433136" marR="0" indent="-433136" algn="l" defTabSz="914400" rtl="0" fontAlgn="auto" latinLnBrk="0" hangingPunct="0">
          <a:lnSpc>
            <a:spcPct val="100000"/>
          </a:lnSpc>
          <a:spcBef>
            <a:spcPts val="0"/>
          </a:spcBef>
          <a:spcAft>
            <a:spcPts val="0"/>
          </a:spcAft>
          <a:buClrTx/>
          <a:buSzPct val="100000"/>
          <a:buFont typeface="Arial"/>
          <a:buChar char="•"/>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4706</TotalTime>
  <Words>900</Words>
  <Application>Microsoft Macintosh PowerPoint</Application>
  <PresentationFormat>On-screen Show (4:3)</PresentationFormat>
  <Paragraphs>121</Paragraphs>
  <Slides>27</Slides>
  <Notes>14</Notes>
  <HiddenSlides>0</HiddenSlides>
  <MMClips>0</MMClips>
  <ScaleCrop>false</ScaleCrop>
  <HeadingPairs>
    <vt:vector size="4" baseType="variant">
      <vt:variant>
        <vt:lpstr>Theme</vt:lpstr>
      </vt:variant>
      <vt:variant>
        <vt:i4>3</vt:i4>
      </vt:variant>
      <vt:variant>
        <vt:lpstr>Slide Titles</vt:lpstr>
      </vt:variant>
      <vt:variant>
        <vt:i4>27</vt:i4>
      </vt:variant>
    </vt:vector>
  </HeadingPairs>
  <TitlesOfParts>
    <vt:vector size="30" baseType="lpstr">
      <vt:lpstr>Custom Design</vt:lpstr>
      <vt:lpstr>1_Custom Design</vt:lpstr>
      <vt:lpstr>Urban Pop</vt:lpstr>
      <vt:lpstr>“Don’t Use Your Phones At The Dinner Table”</vt:lpstr>
      <vt:lpstr>PowerPoint Presentation</vt:lpstr>
      <vt:lpstr>PowerPoint Presentation</vt:lpstr>
      <vt:lpstr>Technologies at Family Mealtimes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Hasan Shahid Ferdous</cp:lastModifiedBy>
  <cp:revision>419</cp:revision>
  <dcterms:modified xsi:type="dcterms:W3CDTF">2016-09-18T12:15:43Z</dcterms:modified>
</cp:coreProperties>
</file>