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660" r:id="rId2"/>
  </p:sldMasterIdLst>
  <p:notesMasterIdLst>
    <p:notesMasterId r:id="rId25"/>
  </p:notesMasterIdLst>
  <p:sldIdLst>
    <p:sldId id="256" r:id="rId3"/>
    <p:sldId id="282" r:id="rId4"/>
    <p:sldId id="259" r:id="rId5"/>
    <p:sldId id="283" r:id="rId6"/>
    <p:sldId id="257" r:id="rId7"/>
    <p:sldId id="263" r:id="rId8"/>
    <p:sldId id="265" r:id="rId9"/>
    <p:sldId id="266" r:id="rId10"/>
    <p:sldId id="264" r:id="rId11"/>
    <p:sldId id="267" r:id="rId12"/>
    <p:sldId id="268" r:id="rId13"/>
    <p:sldId id="269" r:id="rId14"/>
    <p:sldId id="270" r:id="rId15"/>
    <p:sldId id="271" r:id="rId16"/>
    <p:sldId id="272" r:id="rId17"/>
    <p:sldId id="273" r:id="rId18"/>
    <p:sldId id="274" r:id="rId19"/>
    <p:sldId id="275" r:id="rId20"/>
    <p:sldId id="284" r:id="rId21"/>
    <p:sldId id="279" r:id="rId22"/>
    <p:sldId id="280" r:id="rId23"/>
    <p:sldId id="281" r:id="rId24"/>
  </p:sldIdLst>
  <p:sldSz cx="9144000" cy="5143500" type="screen16x9"/>
  <p:notesSz cx="6858000" cy="9144000"/>
  <p:embeddedFontLst>
    <p:embeddedFont>
      <p:font typeface="Alegreya" pitchFamily="2" charset="0"/>
      <p:regular r:id="rId26"/>
      <p:bold r:id="rId27"/>
      <p:italic r:id="rId28"/>
      <p:boldItalic r:id="rId29"/>
    </p:embeddedFont>
    <p:embeddedFont>
      <p:font typeface="Average" panose="02000503040000020003" pitchFamily="2" charset="77"/>
      <p:regular r:id="rId30"/>
    </p:embeddedFont>
    <p:embeddedFont>
      <p:font typeface="Oswald" pitchFamily="2" charset="77"/>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1267D9-4B5C-4F4B-80F1-72E245D847B3}">
  <a:tblStyle styleId="{5E1267D9-4B5C-4F4B-80F1-72E245D847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p:cViewPr varScale="1">
        <p:scale>
          <a:sx n="117" d="100"/>
          <a:sy n="117" d="100"/>
        </p:scale>
        <p:origin x="9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80f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74545cec0_4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74545cec0_4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74545cec0_4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74545cec0_4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74545cec0_4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74545cec0_4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74545cec0_4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74545cec0_4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74545cec0_4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74545cec0_4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74545cec0_4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74545cec0_4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4545cec0_4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4545cec0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80f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88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74545cec0_4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74545cec0_4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4545cec0_4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4545cec0_4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74545cec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74545ce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74545cec0_4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74545cec0_4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74545cec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74545cec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74545cec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74545cec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74545cec0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74545cec0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74545cec0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74545cec0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74545cec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74545cec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74545cec0_4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74545cec0_4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74545cec0_4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74545cec0_4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19917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381200"/>
            <a:ext cx="7801500" cy="123424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grpSp>
        <p:nvGrpSpPr>
          <p:cNvPr id="10" name="Google Shape;10;p2"/>
          <p:cNvGrpSpPr/>
          <p:nvPr/>
        </p:nvGrpSpPr>
        <p:grpSpPr>
          <a:xfrm>
            <a:off x="4350279" y="19917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381200"/>
            <a:ext cx="7801500" cy="123424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8059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3228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5328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687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3464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936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93371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7739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userDrawn="1">
  <p:cSld name="Caption">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375807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86386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415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dirty="0"/>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
        <p:nvSpPr>
          <p:cNvPr id="2" name="TextBox 1">
            <a:extLst>
              <a:ext uri="{FF2B5EF4-FFF2-40B4-BE49-F238E27FC236}">
                <a16:creationId xmlns:a16="http://schemas.microsoft.com/office/drawing/2014/main" id="{3B1D2C86-D56A-8041-9DF8-1CC50EAF06D2}"/>
              </a:ext>
            </a:extLst>
          </p:cNvPr>
          <p:cNvSpPr txBox="1"/>
          <p:nvPr userDrawn="1"/>
        </p:nvSpPr>
        <p:spPr>
          <a:xfrm>
            <a:off x="3827244" y="4764585"/>
            <a:ext cx="1489510" cy="276999"/>
          </a:xfrm>
          <a:prstGeom prst="rect">
            <a:avLst/>
          </a:prstGeom>
          <a:noFill/>
        </p:spPr>
        <p:txBody>
          <a:bodyPr wrap="none" rtlCol="0">
            <a:spAutoFit/>
          </a:bodyPr>
          <a:lstStyle/>
          <a:p>
            <a:pPr algn="ctr"/>
            <a:r>
              <a:rPr lang="en-US" sz="1200" dirty="0" err="1">
                <a:solidFill>
                  <a:schemeClr val="tx2"/>
                </a:solidFill>
              </a:rPr>
              <a:t>www.hsferdous.net</a:t>
            </a:r>
            <a:endParaRPr lang="en-US" sz="1200" dirty="0">
              <a:solidFill>
                <a:schemeClr val="tx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dirty="0"/>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671905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0" y="282175"/>
            <a:ext cx="7801500" cy="164459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Social Media Question Asking (SMQA): Whom Do We Tag and Why?</a:t>
            </a:r>
            <a:endParaRPr sz="4400" dirty="0"/>
          </a:p>
        </p:txBody>
      </p:sp>
      <p:sp>
        <p:nvSpPr>
          <p:cNvPr id="60" name="Google Shape;60;p13"/>
          <p:cNvSpPr txBox="1">
            <a:spLocks noGrp="1"/>
          </p:cNvSpPr>
          <p:nvPr>
            <p:ph type="subTitle" idx="1"/>
          </p:nvPr>
        </p:nvSpPr>
        <p:spPr>
          <a:xfrm>
            <a:off x="671250" y="2264230"/>
            <a:ext cx="7801500" cy="2661146"/>
          </a:xfrm>
          <a:prstGeom prst="rect">
            <a:avLst/>
          </a:prstGeom>
        </p:spPr>
        <p:txBody>
          <a:bodyPr spcFirstLastPara="1" wrap="square" lIns="91425" tIns="91425" rIns="91425" bIns="91425" anchor="t" anchorCtr="0">
            <a:noAutofit/>
          </a:bodyPr>
          <a:lstStyle/>
          <a:p>
            <a:pPr marL="0" indent="0"/>
            <a:r>
              <a:rPr lang="en-AU" sz="2800" dirty="0">
                <a:solidFill>
                  <a:schemeClr val="tx1"/>
                </a:solidFill>
              </a:rPr>
              <a:t>Hasan Shahid Ferdous</a:t>
            </a:r>
          </a:p>
          <a:p>
            <a:pPr marL="0" indent="0"/>
            <a:endParaRPr lang="en-AU" sz="2400" baseline="30000" dirty="0">
              <a:solidFill>
                <a:schemeClr val="tx1"/>
              </a:solidFill>
            </a:endParaRPr>
          </a:p>
          <a:p>
            <a:pPr marL="0" indent="0"/>
            <a:r>
              <a:rPr lang="en-AU" sz="2500" baseline="30000" dirty="0">
                <a:solidFill>
                  <a:schemeClr val="tx1"/>
                </a:solidFill>
              </a:rPr>
              <a:t>Research Fellow</a:t>
            </a:r>
          </a:p>
          <a:p>
            <a:pPr marL="0" indent="0"/>
            <a:r>
              <a:rPr lang="en-AU" sz="2500" baseline="30000" dirty="0">
                <a:solidFill>
                  <a:schemeClr val="tx1"/>
                </a:solidFill>
              </a:rPr>
              <a:t>Microsoft Research Centre for Social NUI</a:t>
            </a:r>
          </a:p>
          <a:p>
            <a:pPr marL="0" indent="0"/>
            <a:r>
              <a:rPr lang="en-AU" sz="2500" baseline="30000" dirty="0">
                <a:solidFill>
                  <a:schemeClr val="tx1"/>
                </a:solidFill>
              </a:rPr>
              <a:t>School of Computing and Information Systems</a:t>
            </a:r>
          </a:p>
          <a:p>
            <a:pPr marL="0" indent="0"/>
            <a:r>
              <a:rPr lang="en-AU" sz="2500" baseline="30000" dirty="0">
                <a:solidFill>
                  <a:schemeClr val="tx1"/>
                </a:solidFill>
              </a:rPr>
              <a:t>The University of Melbourne</a:t>
            </a:r>
          </a:p>
          <a:p>
            <a:pPr marL="0" lvl="0" indent="0" algn="ctr" rtl="0">
              <a:spcBef>
                <a:spcPts val="0"/>
              </a:spcBef>
              <a:spcAft>
                <a:spcPts val="0"/>
              </a:spcAft>
              <a:buNone/>
            </a:pPr>
            <a:endParaRPr sz="2500" dirty="0">
              <a:solidFill>
                <a:schemeClr val="tx1"/>
              </a:solidFill>
            </a:endParaRPr>
          </a:p>
          <a:p>
            <a:pPr marL="0" lvl="0" indent="0" algn="ctr" rtl="0">
              <a:spcBef>
                <a:spcPts val="0"/>
              </a:spcBef>
              <a:spcAft>
                <a:spcPts val="0"/>
              </a:spcAft>
              <a:buNone/>
            </a:pPr>
            <a:r>
              <a:rPr lang="en" sz="1800" dirty="0" err="1">
                <a:solidFill>
                  <a:schemeClr val="tx1"/>
                </a:solidFill>
              </a:rPr>
              <a:t>OzCHI</a:t>
            </a:r>
            <a:r>
              <a:rPr lang="en" sz="1800" dirty="0">
                <a:solidFill>
                  <a:schemeClr val="tx1"/>
                </a:solidFill>
              </a:rPr>
              <a:t> 2018, Melbourne</a:t>
            </a:r>
            <a:endParaRPr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311700" y="33616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Statistical Analysis of Data: Phase 1</a:t>
            </a:r>
            <a:endParaRPr dirty="0"/>
          </a:p>
        </p:txBody>
      </p:sp>
      <p:sp>
        <p:nvSpPr>
          <p:cNvPr id="182" name="Google Shape;182;p24"/>
          <p:cNvSpPr txBox="1">
            <a:spLocks noGrp="1"/>
          </p:cNvSpPr>
          <p:nvPr>
            <p:ph type="body" idx="1"/>
          </p:nvPr>
        </p:nvSpPr>
        <p:spPr>
          <a:xfrm>
            <a:off x="311700" y="1152475"/>
            <a:ext cx="8520600" cy="3657600"/>
          </a:xfrm>
          <a:prstGeom prst="rect">
            <a:avLst/>
          </a:prstGeom>
        </p:spPr>
        <p:txBody>
          <a:bodyPr spcFirstLastPara="1" wrap="square" lIns="91425" tIns="91425" rIns="91425" bIns="91425" anchor="t" anchorCtr="0">
            <a:noAutofit/>
          </a:bodyPr>
          <a:lstStyle/>
          <a:p>
            <a:pPr>
              <a:spcAft>
                <a:spcPts val="1200"/>
              </a:spcAft>
              <a:buFont typeface="Wingdings" pitchFamily="2" charset="2"/>
              <a:buChar char="v"/>
            </a:pPr>
            <a:r>
              <a:rPr lang="en-AU" sz="2000" dirty="0"/>
              <a:t>Statistically significant difference between the average numbers of replies for tagged and untagged questions.</a:t>
            </a:r>
          </a:p>
          <a:p>
            <a:pPr>
              <a:spcAft>
                <a:spcPts val="1200"/>
              </a:spcAft>
              <a:buFont typeface="Wingdings" pitchFamily="2" charset="2"/>
              <a:buChar char="v"/>
            </a:pPr>
            <a:r>
              <a:rPr lang="en-AU" sz="2000" dirty="0"/>
              <a:t>Number of replies (both tagged or not tagged) depends on question type and topic.</a:t>
            </a:r>
          </a:p>
          <a:p>
            <a:pPr>
              <a:spcAft>
                <a:spcPts val="1200"/>
              </a:spcAft>
              <a:buFont typeface="Wingdings" pitchFamily="2" charset="2"/>
              <a:buChar char="v"/>
            </a:pPr>
            <a:r>
              <a:rPr lang="en" dirty="0"/>
              <a:t>Does not show for which types/topics there is a significant difference in the number of replies, people’s rationale behind these differences.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311700" y="31439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Controlled Experiment on Tagging Behavior (Phase 2)</a:t>
            </a:r>
            <a:endParaRPr dirty="0"/>
          </a:p>
        </p:txBody>
      </p:sp>
      <p:sp>
        <p:nvSpPr>
          <p:cNvPr id="188" name="Google Shape;188;p25"/>
          <p:cNvSpPr txBox="1">
            <a:spLocks noGrp="1"/>
          </p:cNvSpPr>
          <p:nvPr>
            <p:ph type="body" idx="1"/>
          </p:nvPr>
        </p:nvSpPr>
        <p:spPr>
          <a:xfrm>
            <a:off x="311700" y="1152475"/>
            <a:ext cx="8520600" cy="36576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chemeClr val="accent3"/>
              </a:buClr>
              <a:buSzPts val="1700"/>
              <a:buFont typeface="Average"/>
              <a:buChar char="●"/>
            </a:pPr>
            <a:r>
              <a:rPr lang="en" dirty="0"/>
              <a:t>Request for volunteers </a:t>
            </a:r>
          </a:p>
          <a:p>
            <a:pPr marL="457200" marR="0" lvl="0" indent="-336550" algn="l" rtl="0">
              <a:lnSpc>
                <a:spcPct val="115000"/>
              </a:lnSpc>
              <a:spcBef>
                <a:spcPts val="0"/>
              </a:spcBef>
              <a:spcAft>
                <a:spcPts val="0"/>
              </a:spcAft>
              <a:buClr>
                <a:schemeClr val="accent3"/>
              </a:buClr>
              <a:buSzPts val="1700"/>
              <a:buFont typeface="Average"/>
              <a:buChar char="●"/>
            </a:pPr>
            <a:r>
              <a:rPr lang="en" dirty="0"/>
              <a:t>10 participants (6 males, 4 females) f</a:t>
            </a:r>
            <a:r>
              <a:rPr lang="en" sz="1800" dirty="0"/>
              <a:t>rom two different universities</a:t>
            </a:r>
            <a:endParaRPr sz="1800" dirty="0"/>
          </a:p>
          <a:p>
            <a:pPr marL="457200" marR="0" lvl="0" indent="-336550" algn="l" rtl="0">
              <a:lnSpc>
                <a:spcPct val="115000"/>
              </a:lnSpc>
              <a:spcBef>
                <a:spcPts val="0"/>
              </a:spcBef>
              <a:spcAft>
                <a:spcPts val="0"/>
              </a:spcAft>
              <a:buSzPts val="1700"/>
              <a:buChar char="●"/>
            </a:pPr>
            <a:r>
              <a:rPr lang="en" dirty="0"/>
              <a:t>All participants had at least 150 friends on Facebook, including common friends</a:t>
            </a:r>
            <a:endParaRPr dirty="0"/>
          </a:p>
          <a:p>
            <a:pPr marL="914400" marR="0" lvl="1" indent="-336550" algn="l" rtl="0">
              <a:lnSpc>
                <a:spcPct val="115000"/>
              </a:lnSpc>
              <a:spcBef>
                <a:spcPts val="0"/>
              </a:spcBef>
              <a:spcAft>
                <a:spcPts val="0"/>
              </a:spcAft>
              <a:buSzPts val="1700"/>
              <a:buChar char="○"/>
            </a:pPr>
            <a:r>
              <a:rPr lang="en" sz="1800" dirty="0"/>
              <a:t>Around 2,000 unique users in total in all participants’ friend-lists</a:t>
            </a:r>
            <a:endParaRPr sz="1800" dirty="0"/>
          </a:p>
          <a:p>
            <a:pPr marL="457200" marR="0" lvl="0" indent="-336550" algn="l" rtl="0">
              <a:lnSpc>
                <a:spcPct val="115000"/>
              </a:lnSpc>
              <a:spcBef>
                <a:spcPts val="0"/>
              </a:spcBef>
              <a:spcAft>
                <a:spcPts val="0"/>
              </a:spcAft>
              <a:buSzPts val="1700"/>
              <a:buChar char="●"/>
            </a:pPr>
            <a:r>
              <a:rPr lang="en" dirty="0"/>
              <a:t>Provided  a set of examples of questions containing one example from each type/topic</a:t>
            </a:r>
            <a:endParaRPr dirty="0"/>
          </a:p>
          <a:p>
            <a:pPr marL="457200" marR="0" lvl="0" indent="-336550" algn="l" rtl="0">
              <a:lnSpc>
                <a:spcPct val="115000"/>
              </a:lnSpc>
              <a:spcBef>
                <a:spcPts val="0"/>
              </a:spcBef>
              <a:spcAft>
                <a:spcPts val="0"/>
              </a:spcAft>
              <a:buSzPts val="1700"/>
              <a:buChar char="●"/>
            </a:pPr>
            <a:r>
              <a:rPr lang="en" dirty="0"/>
              <a:t>Participants were asked to post questions on their Facebook, and tag users (if appropriate)</a:t>
            </a:r>
            <a:endParaRPr dirty="0"/>
          </a:p>
          <a:p>
            <a:pPr marL="457200" marR="0" lvl="0" indent="-336550" algn="l" rtl="0">
              <a:lnSpc>
                <a:spcPct val="115000"/>
              </a:lnSpc>
              <a:spcBef>
                <a:spcPts val="0"/>
              </a:spcBef>
              <a:spcAft>
                <a:spcPts val="0"/>
              </a:spcAft>
              <a:buSzPts val="1700"/>
              <a:buChar char="●"/>
            </a:pPr>
            <a:r>
              <a:rPr lang="en" dirty="0"/>
              <a:t>Monitored the participants for one-month period.</a:t>
            </a:r>
            <a:endParaRPr dirty="0"/>
          </a:p>
          <a:p>
            <a:pPr marL="457200" marR="0" lvl="0" indent="-336550" algn="l" rtl="0">
              <a:lnSpc>
                <a:spcPct val="115000"/>
              </a:lnSpc>
              <a:spcBef>
                <a:spcPts val="0"/>
              </a:spcBef>
              <a:spcAft>
                <a:spcPts val="0"/>
              </a:spcAft>
              <a:buSzPts val="1700"/>
              <a:buChar char="●"/>
            </a:pPr>
            <a:r>
              <a:rPr lang="en" dirty="0"/>
              <a:t>Semi-structured interviews with participants.</a:t>
            </a:r>
            <a:endParaRPr dirty="0"/>
          </a:p>
        </p:txBody>
      </p:sp>
    </p:spTree>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p26"/>
          <p:cNvGraphicFramePr/>
          <p:nvPr>
            <p:extLst>
              <p:ext uri="{D42A27DB-BD31-4B8C-83A1-F6EECF244321}">
                <p14:modId xmlns:p14="http://schemas.microsoft.com/office/powerpoint/2010/main" val="3022050327"/>
              </p:ext>
            </p:extLst>
          </p:nvPr>
        </p:nvGraphicFramePr>
        <p:xfrm>
          <a:off x="484113" y="1215612"/>
          <a:ext cx="4017700" cy="3635690"/>
        </p:xfrm>
        <a:graphic>
          <a:graphicData uri="http://schemas.openxmlformats.org/drawingml/2006/table">
            <a:tbl>
              <a:tblPr>
                <a:noFill/>
                <a:tableStyleId>{5E1267D9-4B5C-4F4B-80F1-72E245D847B3}</a:tableStyleId>
              </a:tblPr>
              <a:tblGrid>
                <a:gridCol w="1671400">
                  <a:extLst>
                    <a:ext uri="{9D8B030D-6E8A-4147-A177-3AD203B41FA5}">
                      <a16:colId xmlns:a16="http://schemas.microsoft.com/office/drawing/2014/main" val="20000"/>
                    </a:ext>
                  </a:extLst>
                </a:gridCol>
                <a:gridCol w="786375">
                  <a:extLst>
                    <a:ext uri="{9D8B030D-6E8A-4147-A177-3AD203B41FA5}">
                      <a16:colId xmlns:a16="http://schemas.microsoft.com/office/drawing/2014/main" val="20001"/>
                    </a:ext>
                  </a:extLst>
                </a:gridCol>
                <a:gridCol w="773575">
                  <a:extLst>
                    <a:ext uri="{9D8B030D-6E8A-4147-A177-3AD203B41FA5}">
                      <a16:colId xmlns:a16="http://schemas.microsoft.com/office/drawing/2014/main" val="20002"/>
                    </a:ext>
                  </a:extLst>
                </a:gridCol>
                <a:gridCol w="786350">
                  <a:extLst>
                    <a:ext uri="{9D8B030D-6E8A-4147-A177-3AD203B41FA5}">
                      <a16:colId xmlns:a16="http://schemas.microsoft.com/office/drawing/2014/main" val="20003"/>
                    </a:ext>
                  </a:extLst>
                </a:gridCol>
              </a:tblGrid>
              <a:tr h="369075">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Question Type</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Tagged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 of Tagging</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extLst>
                  <a:ext uri="{0D108BD9-81ED-4DB2-BD59-A6C34878D82A}">
                    <a16:rowId xmlns:a16="http://schemas.microsoft.com/office/drawing/2014/main" val="10000"/>
                  </a:ext>
                </a:extLst>
              </a:tr>
              <a:tr h="2904200">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Recommendation</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Opinion</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Factual</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Rhetorical</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Invitation</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Favor</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Social connection</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Offer</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a:solidFill>
                            <a:schemeClr val="accent5"/>
                          </a:solidFill>
                          <a:latin typeface="Alegreya"/>
                          <a:ea typeface="Alegreya"/>
                          <a:cs typeface="Alegreya"/>
                          <a:sym typeface="Alegreya"/>
                        </a:rPr>
                        <a:t>17</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13</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28</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11</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7</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14</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7</a:t>
                      </a:r>
                      <a:endParaRPr sz="160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2</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14</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0</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4</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11.8</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7.7</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50</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0</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44.4</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14.3</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42.9</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14.3</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4" name="Google Shape;194;p26"/>
          <p:cNvSpPr txBox="1">
            <a:spLocks noGrp="1"/>
          </p:cNvSpPr>
          <p:nvPr>
            <p:ph type="title"/>
          </p:nvPr>
        </p:nvSpPr>
        <p:spPr>
          <a:xfrm>
            <a:off x="311700" y="23819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Tagging Preference for Various Types/Topics</a:t>
            </a:r>
            <a:endParaRPr dirty="0"/>
          </a:p>
        </p:txBody>
      </p:sp>
      <p:graphicFrame>
        <p:nvGraphicFramePr>
          <p:cNvPr id="195" name="Google Shape;195;p26"/>
          <p:cNvGraphicFramePr/>
          <p:nvPr>
            <p:extLst>
              <p:ext uri="{D42A27DB-BD31-4B8C-83A1-F6EECF244321}">
                <p14:modId xmlns:p14="http://schemas.microsoft.com/office/powerpoint/2010/main" val="1158755540"/>
              </p:ext>
            </p:extLst>
          </p:nvPr>
        </p:nvGraphicFramePr>
        <p:xfrm>
          <a:off x="4814588" y="1215612"/>
          <a:ext cx="4017700" cy="3635690"/>
        </p:xfrm>
        <a:graphic>
          <a:graphicData uri="http://schemas.openxmlformats.org/drawingml/2006/table">
            <a:tbl>
              <a:tblPr>
                <a:noFill/>
                <a:tableStyleId>{5E1267D9-4B5C-4F4B-80F1-72E245D847B3}</a:tableStyleId>
              </a:tblPr>
              <a:tblGrid>
                <a:gridCol w="1709875">
                  <a:extLst>
                    <a:ext uri="{9D8B030D-6E8A-4147-A177-3AD203B41FA5}">
                      <a16:colId xmlns:a16="http://schemas.microsoft.com/office/drawing/2014/main" val="20000"/>
                    </a:ext>
                  </a:extLst>
                </a:gridCol>
                <a:gridCol w="773550">
                  <a:extLst>
                    <a:ext uri="{9D8B030D-6E8A-4147-A177-3AD203B41FA5}">
                      <a16:colId xmlns:a16="http://schemas.microsoft.com/office/drawing/2014/main" val="20001"/>
                    </a:ext>
                  </a:extLst>
                </a:gridCol>
                <a:gridCol w="786375">
                  <a:extLst>
                    <a:ext uri="{9D8B030D-6E8A-4147-A177-3AD203B41FA5}">
                      <a16:colId xmlns:a16="http://schemas.microsoft.com/office/drawing/2014/main" val="20002"/>
                    </a:ext>
                  </a:extLst>
                </a:gridCol>
                <a:gridCol w="747900">
                  <a:extLst>
                    <a:ext uri="{9D8B030D-6E8A-4147-A177-3AD203B41FA5}">
                      <a16:colId xmlns:a16="http://schemas.microsoft.com/office/drawing/2014/main" val="20003"/>
                    </a:ext>
                  </a:extLst>
                </a:gridCol>
              </a:tblGrid>
              <a:tr h="369075">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Question Topic</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Tagged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 of Tagging</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extLst>
                  <a:ext uri="{0D108BD9-81ED-4DB2-BD59-A6C34878D82A}">
                    <a16:rowId xmlns:a16="http://schemas.microsoft.com/office/drawing/2014/main" val="10000"/>
                  </a:ext>
                </a:extLst>
              </a:tr>
              <a:tr h="2904200">
                <a:tc>
                  <a:txBody>
                    <a:bodyPr/>
                    <a:lstStyle/>
                    <a:p>
                      <a:pPr marL="0" lvl="0" indent="0" algn="l" rtl="0">
                        <a:spcBef>
                          <a:spcPts val="0"/>
                        </a:spcBef>
                        <a:spcAft>
                          <a:spcPts val="0"/>
                        </a:spcAft>
                        <a:buNone/>
                      </a:pPr>
                      <a:r>
                        <a:rPr lang="en" sz="1600" dirty="0">
                          <a:solidFill>
                            <a:schemeClr val="accent4"/>
                          </a:solidFill>
                          <a:latin typeface="Alegreya"/>
                          <a:ea typeface="Alegreya"/>
                          <a:cs typeface="Alegreya"/>
                          <a:sym typeface="Alegreya"/>
                        </a:rPr>
                        <a:t>Technology</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Entertainment</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Home &amp; Family</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Professional</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Places</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Restaurants</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Current events</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Shopping</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Ethics &amp; Philosophy</a:t>
                      </a:r>
                      <a:endParaRPr sz="1600" dirty="0">
                        <a:solidFill>
                          <a:srgbClr val="FF4BAA"/>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a:solidFill>
                            <a:schemeClr val="accent5"/>
                          </a:solidFill>
                          <a:latin typeface="Alegreya"/>
                          <a:ea typeface="Alegreya"/>
                          <a:cs typeface="Alegreya"/>
                          <a:sym typeface="Alegreya"/>
                        </a:rPr>
                        <a:t>28</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7</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6</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5</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15</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8</a:t>
                      </a:r>
                      <a:endParaRPr sz="160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a:solidFill>
                            <a:schemeClr val="accent5"/>
                          </a:solidFill>
                          <a:latin typeface="Alegreya"/>
                          <a:ea typeface="Alegreya"/>
                          <a:cs typeface="Alegreya"/>
                          <a:sym typeface="Alegreya"/>
                        </a:rPr>
                        <a:t>10</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0</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2</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5</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6</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4</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0</a:t>
                      </a:r>
                      <a:endParaRPr sz="160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4"/>
                          </a:solidFill>
                          <a:latin typeface="Alegreya"/>
                          <a:ea typeface="Alegreya"/>
                          <a:cs typeface="Alegreya"/>
                          <a:sym typeface="Alegreya"/>
                        </a:rPr>
                        <a:t>35.7</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0</a:t>
                      </a:r>
                      <a:endParaRPr sz="1600" dirty="0">
                        <a:solidFill>
                          <a:srgbClr val="FF4BAA"/>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11.1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16.7</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40</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33.3</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31.6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44.4</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FF4BAA"/>
                          </a:solidFill>
                          <a:latin typeface="Alegreya"/>
                          <a:ea typeface="Alegreya"/>
                          <a:cs typeface="Alegreya"/>
                          <a:sym typeface="Alegreya"/>
                        </a:rPr>
                        <a:t>0</a:t>
                      </a:r>
                      <a:endParaRPr sz="1600" dirty="0">
                        <a:solidFill>
                          <a:srgbClr val="FF4BAA"/>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30351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Analysis of Tagging Behavior: Phase 2</a:t>
            </a:r>
            <a:endParaRPr dirty="0">
              <a:solidFill>
                <a:schemeClr val="tx1"/>
              </a:solidFill>
            </a:endParaRPr>
          </a:p>
        </p:txBody>
      </p:sp>
      <p:sp>
        <p:nvSpPr>
          <p:cNvPr id="201" name="Google Shape;201;p27"/>
          <p:cNvSpPr txBox="1">
            <a:spLocks noGrp="1"/>
          </p:cNvSpPr>
          <p:nvPr>
            <p:ph type="body" idx="1"/>
          </p:nvPr>
        </p:nvSpPr>
        <p:spPr>
          <a:xfrm>
            <a:off x="311700" y="1152475"/>
            <a:ext cx="8520600" cy="37986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chemeClr val="accent3"/>
              </a:buClr>
              <a:buSzPts val="1700"/>
              <a:buFont typeface="Average"/>
              <a:buChar char="●"/>
            </a:pPr>
            <a:r>
              <a:rPr lang="en" sz="1700" dirty="0"/>
              <a:t>Average number of users tagged:</a:t>
            </a:r>
            <a:endParaRPr sz="1700" dirty="0"/>
          </a:p>
          <a:p>
            <a:pPr marL="914400" marR="0" lvl="1" indent="-336550" algn="l" rtl="0">
              <a:lnSpc>
                <a:spcPct val="115000"/>
              </a:lnSpc>
              <a:spcBef>
                <a:spcPts val="0"/>
              </a:spcBef>
              <a:spcAft>
                <a:spcPts val="0"/>
              </a:spcAft>
              <a:buSzPts val="1700"/>
              <a:buChar char="○"/>
            </a:pPr>
            <a:r>
              <a:rPr lang="en" sz="1700" dirty="0"/>
              <a:t>Factual knowledge: 1.8</a:t>
            </a:r>
            <a:endParaRPr sz="1700" dirty="0"/>
          </a:p>
          <a:p>
            <a:pPr marL="914400" marR="0" lvl="1" indent="-336550" algn="l" rtl="0">
              <a:lnSpc>
                <a:spcPct val="115000"/>
              </a:lnSpc>
              <a:spcBef>
                <a:spcPts val="0"/>
              </a:spcBef>
              <a:spcAft>
                <a:spcPts val="0"/>
              </a:spcAft>
              <a:buSzPts val="1700"/>
              <a:buChar char="○"/>
            </a:pPr>
            <a:r>
              <a:rPr lang="en" sz="1700" dirty="0"/>
              <a:t>Invitation: 2.9</a:t>
            </a:r>
            <a:endParaRPr sz="1700" dirty="0"/>
          </a:p>
          <a:p>
            <a:pPr marL="914400" marR="0" lvl="1" indent="-336550" algn="l" rtl="0">
              <a:lnSpc>
                <a:spcPct val="115000"/>
              </a:lnSpc>
              <a:spcBef>
                <a:spcPts val="0"/>
              </a:spcBef>
              <a:spcAft>
                <a:spcPts val="0"/>
              </a:spcAft>
              <a:buSzPts val="1700"/>
              <a:buChar char="○"/>
            </a:pPr>
            <a:r>
              <a:rPr lang="en" sz="1700" dirty="0"/>
              <a:t>Social connection: 2.05</a:t>
            </a:r>
            <a:endParaRPr sz="1700" dirty="0"/>
          </a:p>
          <a:p>
            <a:pPr marL="457200" marR="0" lvl="0" indent="-336550" algn="l" rtl="0">
              <a:lnSpc>
                <a:spcPct val="115000"/>
              </a:lnSpc>
              <a:spcBef>
                <a:spcPts val="0"/>
              </a:spcBef>
              <a:spcAft>
                <a:spcPts val="0"/>
              </a:spcAft>
              <a:buSzPts val="1700"/>
              <a:buChar char="●"/>
            </a:pPr>
            <a:r>
              <a:rPr lang="en" sz="1700" dirty="0"/>
              <a:t>Did not want to tag:</a:t>
            </a:r>
            <a:endParaRPr sz="1700" dirty="0"/>
          </a:p>
          <a:p>
            <a:pPr marL="914400" marR="0" lvl="1" indent="-336550" algn="l" rtl="0">
              <a:lnSpc>
                <a:spcPct val="115000"/>
              </a:lnSpc>
              <a:spcBef>
                <a:spcPts val="0"/>
              </a:spcBef>
              <a:spcAft>
                <a:spcPts val="0"/>
              </a:spcAft>
              <a:buSzPts val="1700"/>
              <a:buChar char="○"/>
            </a:pPr>
            <a:r>
              <a:rPr lang="en" sz="1700" dirty="0"/>
              <a:t>Type: rhetorical, opinions</a:t>
            </a:r>
            <a:endParaRPr sz="1700" dirty="0"/>
          </a:p>
          <a:p>
            <a:pPr marL="914400" marR="0" lvl="1" indent="-336550" algn="l" rtl="0">
              <a:lnSpc>
                <a:spcPct val="115000"/>
              </a:lnSpc>
              <a:spcBef>
                <a:spcPts val="0"/>
              </a:spcBef>
              <a:spcAft>
                <a:spcPts val="0"/>
              </a:spcAft>
              <a:buSzPts val="1700"/>
              <a:buChar char="○"/>
            </a:pPr>
            <a:r>
              <a:rPr lang="en" sz="1700" dirty="0"/>
              <a:t>Topic: ethics &amp; philosophy, entertainment, home &amp; family</a:t>
            </a:r>
            <a:endParaRPr sz="1700" dirty="0"/>
          </a:p>
          <a:p>
            <a:pPr marL="457200" marR="0" lvl="0" indent="-336550" algn="l" rtl="0">
              <a:lnSpc>
                <a:spcPct val="115000"/>
              </a:lnSpc>
              <a:spcBef>
                <a:spcPts val="0"/>
              </a:spcBef>
              <a:spcAft>
                <a:spcPts val="0"/>
              </a:spcAft>
              <a:buSzPts val="1700"/>
              <a:buChar char="●"/>
            </a:pPr>
            <a:r>
              <a:rPr lang="en" sz="1700" dirty="0"/>
              <a:t>Interview focusing on:</a:t>
            </a:r>
            <a:endParaRPr sz="1700" dirty="0"/>
          </a:p>
          <a:p>
            <a:pPr marL="914400" marR="0" lvl="1" indent="-336550" algn="l" rtl="0">
              <a:lnSpc>
                <a:spcPct val="115000"/>
              </a:lnSpc>
              <a:spcBef>
                <a:spcPts val="0"/>
              </a:spcBef>
              <a:spcAft>
                <a:spcPts val="0"/>
              </a:spcAft>
              <a:buSzPts val="1700"/>
              <a:buChar char="○"/>
            </a:pPr>
            <a:r>
              <a:rPr lang="en" sz="1700" dirty="0"/>
              <a:t>what users considered</a:t>
            </a:r>
            <a:endParaRPr sz="1700" dirty="0"/>
          </a:p>
          <a:p>
            <a:pPr marL="914400" marR="0" lvl="1" indent="-336550" algn="l" rtl="0">
              <a:lnSpc>
                <a:spcPct val="115000"/>
              </a:lnSpc>
              <a:spcBef>
                <a:spcPts val="0"/>
              </a:spcBef>
              <a:spcAft>
                <a:spcPts val="0"/>
              </a:spcAft>
              <a:buSzPts val="1700"/>
              <a:buChar char="○"/>
            </a:pPr>
            <a:r>
              <a:rPr lang="en" sz="1700" dirty="0"/>
              <a:t>how they choose whom to tag</a:t>
            </a:r>
            <a:endParaRPr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Rationale for Tagging: Relationship vs Expertise</a:t>
            </a:r>
            <a:endParaRPr dirty="0">
              <a:solidFill>
                <a:schemeClr val="tx1"/>
              </a:solidFill>
            </a:endParaRPr>
          </a:p>
        </p:txBody>
      </p:sp>
      <p:sp>
        <p:nvSpPr>
          <p:cNvPr id="207" name="Google Shape;207;p28"/>
          <p:cNvSpPr txBox="1">
            <a:spLocks noGrp="1"/>
          </p:cNvSpPr>
          <p:nvPr>
            <p:ph type="body" idx="1"/>
          </p:nvPr>
        </p:nvSpPr>
        <p:spPr>
          <a:xfrm>
            <a:off x="311700" y="1152475"/>
            <a:ext cx="8520600" cy="37986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SzPts val="1700"/>
              <a:buFont typeface="Wingdings" pitchFamily="2" charset="2"/>
              <a:buChar char="v"/>
            </a:pPr>
            <a:r>
              <a:rPr lang="en" dirty="0">
                <a:solidFill>
                  <a:schemeClr val="tx1"/>
                </a:solidFill>
              </a:rPr>
              <a:t>Expertise on that topic-area is not a significant factor in tagging people (except specific cases)</a:t>
            </a:r>
            <a:endParaRPr dirty="0">
              <a:solidFill>
                <a:schemeClr val="tx1"/>
              </a:solidFill>
            </a:endParaRPr>
          </a:p>
          <a:p>
            <a:pPr marL="457200" marR="0" lvl="0" indent="-336550" algn="l" rtl="0">
              <a:lnSpc>
                <a:spcPct val="115000"/>
              </a:lnSpc>
              <a:spcBef>
                <a:spcPts val="1600"/>
              </a:spcBef>
              <a:spcAft>
                <a:spcPts val="0"/>
              </a:spcAft>
              <a:buSzPts val="1700"/>
              <a:buFont typeface="Wingdings" pitchFamily="2" charset="2"/>
              <a:buChar char="v"/>
            </a:pPr>
            <a:r>
              <a:rPr lang="en" dirty="0">
                <a:solidFill>
                  <a:schemeClr val="tx1"/>
                </a:solidFill>
              </a:rPr>
              <a:t>Same person is tagged multiple times for different types and topics of questions</a:t>
            </a:r>
            <a:endParaRPr dirty="0">
              <a:solidFill>
                <a:schemeClr val="tx1"/>
              </a:solidFill>
            </a:endParaRPr>
          </a:p>
          <a:p>
            <a:pPr marL="914400" lvl="1" indent="-336550" algn="l" rtl="0">
              <a:spcBef>
                <a:spcPts val="0"/>
              </a:spcBef>
              <a:spcAft>
                <a:spcPts val="0"/>
              </a:spcAft>
              <a:buSzPts val="1700"/>
              <a:buChar char="○"/>
            </a:pPr>
            <a:r>
              <a:rPr lang="en" sz="1800" dirty="0">
                <a:solidFill>
                  <a:schemeClr val="tx1"/>
                </a:solidFill>
              </a:rPr>
              <a:t>Relation gets higher priority than expertise</a:t>
            </a:r>
          </a:p>
          <a:p>
            <a:pPr marL="914400" lvl="1" indent="-336550" algn="l" rtl="0">
              <a:spcBef>
                <a:spcPts val="0"/>
              </a:spcBef>
              <a:spcAft>
                <a:spcPts val="0"/>
              </a:spcAft>
              <a:buSzPts val="1700"/>
              <a:buChar char="○"/>
            </a:pPr>
            <a:endParaRPr lang="en" sz="1800" dirty="0">
              <a:solidFill>
                <a:schemeClr val="tx1"/>
              </a:solidFill>
            </a:endParaRPr>
          </a:p>
          <a:p>
            <a:pPr marL="577850" lvl="1" indent="0" algn="l" rtl="0">
              <a:spcBef>
                <a:spcPts val="0"/>
              </a:spcBef>
              <a:spcAft>
                <a:spcPts val="0"/>
              </a:spcAft>
              <a:buSzPts val="1700"/>
              <a:buNone/>
            </a:pPr>
            <a:r>
              <a:rPr lang="en" sz="1800" i="1" dirty="0">
                <a:solidFill>
                  <a:schemeClr val="tx1"/>
                </a:solidFill>
              </a:rPr>
              <a:t>“He is my best friend. I gossip with him, share my problems and moments of glory with him. Every day we pass a lot of time together at the University and outside. So, whenever I am facing a query, I do remember him. It is not that I think he has the best knowledge on that, but he is the first person I can think of.” </a:t>
            </a:r>
            <a:endParaRPr sz="2000" i="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Relationship vs Expertise (contd.)</a:t>
            </a:r>
            <a:endParaRPr dirty="0">
              <a:solidFill>
                <a:schemeClr val="tx1"/>
              </a:solidFill>
            </a:endParaRPr>
          </a:p>
        </p:txBody>
      </p:sp>
      <p:sp>
        <p:nvSpPr>
          <p:cNvPr id="213" name="Google Shape;213;p29"/>
          <p:cNvSpPr txBox="1">
            <a:spLocks noGrp="1"/>
          </p:cNvSpPr>
          <p:nvPr>
            <p:ph type="body" idx="1"/>
          </p:nvPr>
        </p:nvSpPr>
        <p:spPr>
          <a:xfrm>
            <a:off x="311700" y="1152475"/>
            <a:ext cx="8520600" cy="3798600"/>
          </a:xfrm>
          <a:prstGeom prst="rect">
            <a:avLst/>
          </a:prstGeom>
        </p:spPr>
        <p:txBody>
          <a:bodyPr spcFirstLastPara="1" wrap="square" lIns="91425" tIns="91425" rIns="91425" bIns="91425" anchor="t" anchorCtr="0">
            <a:noAutofit/>
          </a:bodyPr>
          <a:lstStyle/>
          <a:p>
            <a:pPr marL="406400" marR="0" lvl="0" indent="-285750" algn="l" rtl="0">
              <a:lnSpc>
                <a:spcPct val="115000"/>
              </a:lnSpc>
              <a:spcBef>
                <a:spcPts val="0"/>
              </a:spcBef>
              <a:spcAft>
                <a:spcPts val="0"/>
              </a:spcAft>
              <a:buSzPts val="1700"/>
              <a:buFont typeface="Wingdings" pitchFamily="2" charset="2"/>
              <a:buChar char="v"/>
            </a:pPr>
            <a:r>
              <a:rPr lang="en" dirty="0">
                <a:solidFill>
                  <a:schemeClr val="tx1"/>
                </a:solidFill>
              </a:rPr>
              <a:t>When relationship or expertise is preferred?</a:t>
            </a:r>
            <a:endParaRPr dirty="0">
              <a:solidFill>
                <a:schemeClr val="tx1"/>
              </a:solidFill>
            </a:endParaRPr>
          </a:p>
          <a:p>
            <a:pPr marL="914400" marR="0" lvl="1" indent="-317500" algn="l" rtl="0">
              <a:lnSpc>
                <a:spcPct val="115000"/>
              </a:lnSpc>
              <a:spcBef>
                <a:spcPts val="0"/>
              </a:spcBef>
              <a:spcAft>
                <a:spcPts val="600"/>
              </a:spcAft>
              <a:buSzPts val="1400"/>
              <a:buChar char="○"/>
            </a:pPr>
            <a:r>
              <a:rPr lang="en" sz="1800" dirty="0">
                <a:solidFill>
                  <a:schemeClr val="tx1"/>
                </a:solidFill>
              </a:rPr>
              <a:t>Relationship: favor or social connection</a:t>
            </a:r>
          </a:p>
          <a:p>
            <a:pPr marL="596900" marR="0" lvl="1" indent="0" algn="l" rtl="0">
              <a:lnSpc>
                <a:spcPct val="115000"/>
              </a:lnSpc>
              <a:spcBef>
                <a:spcPts val="0"/>
              </a:spcBef>
              <a:spcAft>
                <a:spcPts val="600"/>
              </a:spcAft>
              <a:buSzPts val="1400"/>
              <a:buNone/>
            </a:pPr>
            <a:r>
              <a:rPr lang="en" sz="1800" i="1" dirty="0">
                <a:solidFill>
                  <a:schemeClr val="tx1"/>
                </a:solidFill>
              </a:rPr>
              <a:t>“</a:t>
            </a:r>
            <a:r>
              <a:rPr lang="en" sz="1600" i="1" dirty="0">
                <a:solidFill>
                  <a:schemeClr val="tx1"/>
                </a:solidFill>
              </a:rPr>
              <a:t>I have more than 600 friends in my Facebook profile. I do not know each of them personally. There are people from my class, friends of friends, etc. There are people that I have never meet, distant family members, every kind of. Though I appreciate reaching the right person for my queries if it is only an information, but I do not feel good about asking a favor of someone I do not know personally.” (P9)</a:t>
            </a:r>
            <a:endParaRPr sz="1600" i="1" dirty="0">
              <a:solidFill>
                <a:schemeClr val="tx1"/>
              </a:solidFill>
            </a:endParaRPr>
          </a:p>
          <a:p>
            <a:pPr lvl="1">
              <a:spcBef>
                <a:spcPts val="0"/>
              </a:spcBef>
              <a:spcAft>
                <a:spcPts val="600"/>
              </a:spcAft>
              <a:buFont typeface="Courier New" panose="02070309020205020404" pitchFamily="49" charset="0"/>
              <a:buChar char="o"/>
            </a:pPr>
            <a:r>
              <a:rPr lang="en" sz="1800" dirty="0">
                <a:solidFill>
                  <a:schemeClr val="tx1"/>
                </a:solidFill>
              </a:rPr>
              <a:t>Openness to voluntary help from others</a:t>
            </a:r>
            <a:endParaRPr sz="1800" dirty="0">
              <a:solidFill>
                <a:schemeClr val="tx1"/>
              </a:solidFill>
            </a:endParaRPr>
          </a:p>
          <a:p>
            <a:pPr marL="914400" marR="0" lvl="1" indent="-317500" algn="l" rtl="0">
              <a:lnSpc>
                <a:spcPct val="115000"/>
              </a:lnSpc>
              <a:spcBef>
                <a:spcPts val="0"/>
              </a:spcBef>
              <a:spcAft>
                <a:spcPts val="600"/>
              </a:spcAft>
              <a:buSzPts val="1400"/>
              <a:buChar char="○"/>
            </a:pPr>
            <a:r>
              <a:rPr lang="en" sz="1800" dirty="0">
                <a:solidFill>
                  <a:schemeClr val="tx1"/>
                </a:solidFill>
              </a:rPr>
              <a:t>Factual knowledge: Opposite was observed from their behavior during 2nd phase study</a:t>
            </a:r>
            <a:endParaRPr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311700" y="11845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Rationale for Tagging: Temporal, Spatial and Other Factors</a:t>
            </a:r>
            <a:endParaRPr dirty="0">
              <a:solidFill>
                <a:schemeClr val="tx1"/>
              </a:solidFill>
            </a:endParaRPr>
          </a:p>
        </p:txBody>
      </p:sp>
      <p:sp>
        <p:nvSpPr>
          <p:cNvPr id="219" name="Google Shape;219;p30"/>
          <p:cNvSpPr txBox="1">
            <a:spLocks noGrp="1"/>
          </p:cNvSpPr>
          <p:nvPr>
            <p:ph type="body" idx="1"/>
          </p:nvPr>
        </p:nvSpPr>
        <p:spPr>
          <a:xfrm>
            <a:off x="311700" y="912989"/>
            <a:ext cx="8520600" cy="3798600"/>
          </a:xfrm>
          <a:prstGeom prst="rect">
            <a:avLst/>
          </a:prstGeom>
        </p:spPr>
        <p:txBody>
          <a:bodyPr spcFirstLastPara="1" wrap="square" lIns="91425" tIns="91425" rIns="91425" bIns="91425" anchor="t" anchorCtr="0">
            <a:noAutofit/>
          </a:bodyPr>
          <a:lstStyle/>
          <a:p>
            <a:pPr lvl="0" indent="-336550">
              <a:spcAft>
                <a:spcPts val="1200"/>
              </a:spcAft>
              <a:buSzPts val="1700"/>
            </a:pPr>
            <a:r>
              <a:rPr lang="en-AU" sz="1700" dirty="0">
                <a:solidFill>
                  <a:schemeClr val="tx1"/>
                </a:solidFill>
              </a:rPr>
              <a:t>G</a:t>
            </a:r>
            <a:r>
              <a:rPr lang="en-AU" dirty="0">
                <a:solidFill>
                  <a:schemeClr val="tx1"/>
                </a:solidFill>
              </a:rPr>
              <a:t>eographic preferences if the query depends on local information</a:t>
            </a:r>
          </a:p>
          <a:p>
            <a:pPr marL="120650" lvl="0" indent="0">
              <a:spcAft>
                <a:spcPts val="1200"/>
              </a:spcAft>
              <a:buSzPts val="1700"/>
              <a:buNone/>
            </a:pPr>
            <a:r>
              <a:rPr lang="en-AU" sz="1600" i="1" dirty="0">
                <a:solidFill>
                  <a:schemeClr val="tx1"/>
                </a:solidFill>
              </a:rPr>
              <a:t>“I chose him because he has recently visited [removed]. So, he must have current information about accommodation and local details.” </a:t>
            </a:r>
            <a:endParaRPr lang="en" sz="1700" dirty="0">
              <a:solidFill>
                <a:schemeClr val="tx1"/>
              </a:solidFill>
            </a:endParaRPr>
          </a:p>
          <a:p>
            <a:pPr marL="457200" marR="0" lvl="0" indent="-336550" algn="l" rtl="0">
              <a:lnSpc>
                <a:spcPct val="115000"/>
              </a:lnSpc>
              <a:spcBef>
                <a:spcPts val="0"/>
              </a:spcBef>
              <a:spcAft>
                <a:spcPts val="1200"/>
              </a:spcAft>
              <a:buSzPts val="1700"/>
              <a:buChar char="●"/>
            </a:pPr>
            <a:r>
              <a:rPr lang="en" sz="1700" dirty="0">
                <a:solidFill>
                  <a:schemeClr val="tx1"/>
                </a:solidFill>
              </a:rPr>
              <a:t>Temporal factors: Time zone, working hours, personal habits</a:t>
            </a:r>
          </a:p>
          <a:p>
            <a:pPr marL="120650" marR="0" lvl="0" indent="0" algn="l" rtl="0">
              <a:lnSpc>
                <a:spcPct val="115000"/>
              </a:lnSpc>
              <a:spcBef>
                <a:spcPts val="0"/>
              </a:spcBef>
              <a:spcAft>
                <a:spcPts val="1200"/>
              </a:spcAft>
              <a:buSzPts val="1700"/>
              <a:buNone/>
            </a:pPr>
            <a:r>
              <a:rPr lang="en" sz="1600" i="1" dirty="0">
                <a:solidFill>
                  <a:schemeClr val="tx1"/>
                </a:solidFill>
              </a:rPr>
              <a:t>“Tagging a friend is like sending an SMS, their phone will likely issue an alert. I will never tag a friend if I know they are at work or are asleep… as more and more of my friend are living abroad, I always check the time in their locality before I make any contact.”</a:t>
            </a:r>
            <a:r>
              <a:rPr lang="en" dirty="0">
                <a:solidFill>
                  <a:schemeClr val="tx1"/>
                </a:solidFill>
              </a:rPr>
              <a:t> </a:t>
            </a:r>
            <a:endParaRPr dirty="0">
              <a:solidFill>
                <a:schemeClr val="tx1"/>
              </a:solidFill>
            </a:endParaRPr>
          </a:p>
          <a:p>
            <a:pPr lvl="0" indent="-336550">
              <a:spcAft>
                <a:spcPts val="1200"/>
              </a:spcAft>
              <a:buSzPts val="1700"/>
            </a:pPr>
            <a:r>
              <a:rPr lang="en" sz="1700" dirty="0">
                <a:solidFill>
                  <a:schemeClr val="tx1"/>
                </a:solidFill>
              </a:rPr>
              <a:t>Privacy, Politics, Religion Gender Issues, etc. </a:t>
            </a:r>
          </a:p>
          <a:p>
            <a:pPr marL="120650" lvl="0" indent="0">
              <a:spcAft>
                <a:spcPts val="1200"/>
              </a:spcAft>
              <a:buSzPts val="1700"/>
              <a:buNone/>
            </a:pPr>
            <a:r>
              <a:rPr lang="en" sz="1600" i="1" dirty="0">
                <a:solidFill>
                  <a:schemeClr val="tx1"/>
                </a:solidFill>
              </a:rPr>
              <a:t>“I wanted to tag [name] in this question, in fact I did, but later removed the tag. My other friends will think that I am treating this one friend specially.”</a:t>
            </a:r>
            <a:endParaRPr sz="1600" i="1" dirty="0">
              <a:solidFill>
                <a:schemeClr val="tx1"/>
              </a:solidFill>
            </a:endParaRPr>
          </a:p>
          <a:p>
            <a:pPr marL="457200" marR="0" lvl="0" indent="-336550" algn="l" rtl="0">
              <a:lnSpc>
                <a:spcPct val="115000"/>
              </a:lnSpc>
              <a:spcBef>
                <a:spcPts val="0"/>
              </a:spcBef>
              <a:spcAft>
                <a:spcPts val="1200"/>
              </a:spcAft>
              <a:buSzPts val="1700"/>
              <a:buChar char="●"/>
            </a:pPr>
            <a:endParaRPr sz="17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311700" y="16199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Discussion</a:t>
            </a:r>
            <a:endParaRPr dirty="0">
              <a:solidFill>
                <a:schemeClr val="tx1"/>
              </a:solidFill>
            </a:endParaRPr>
          </a:p>
        </p:txBody>
      </p:sp>
      <p:sp>
        <p:nvSpPr>
          <p:cNvPr id="225" name="Google Shape;225;p31"/>
          <p:cNvSpPr txBox="1">
            <a:spLocks noGrp="1"/>
          </p:cNvSpPr>
          <p:nvPr>
            <p:ph type="body" idx="1"/>
          </p:nvPr>
        </p:nvSpPr>
        <p:spPr>
          <a:xfrm>
            <a:off x="311700" y="956533"/>
            <a:ext cx="8520600" cy="37986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SzPts val="1700"/>
              <a:buFont typeface="Wingdings" pitchFamily="2" charset="2"/>
              <a:buChar char="v"/>
            </a:pPr>
            <a:r>
              <a:rPr lang="en" sz="1700" dirty="0">
                <a:solidFill>
                  <a:schemeClr val="tx1"/>
                </a:solidFill>
              </a:rPr>
              <a:t>Tagging has a statistically significant impacts the amount of attention a post receives</a:t>
            </a:r>
            <a:endParaRPr sz="1700" dirty="0">
              <a:solidFill>
                <a:schemeClr val="tx1"/>
              </a:solidFill>
            </a:endParaRPr>
          </a:p>
          <a:p>
            <a:pPr marL="914400" marR="0" lvl="1"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Metric: number of replies</a:t>
            </a:r>
            <a:endParaRPr sz="1700" dirty="0">
              <a:solidFill>
                <a:schemeClr val="tx1"/>
              </a:solidFill>
            </a:endParaRPr>
          </a:p>
          <a:p>
            <a:pPr marL="457200" marR="0" lvl="0" indent="-336550" algn="l" rtl="0">
              <a:lnSpc>
                <a:spcPct val="115000"/>
              </a:lnSpc>
              <a:spcBef>
                <a:spcPts val="0"/>
              </a:spcBef>
              <a:spcAft>
                <a:spcPts val="0"/>
              </a:spcAft>
              <a:buSzPts val="1700"/>
              <a:buFont typeface="Wingdings" pitchFamily="2" charset="2"/>
              <a:buChar char="v"/>
            </a:pPr>
            <a:r>
              <a:rPr lang="en" sz="1700" dirty="0">
                <a:solidFill>
                  <a:schemeClr val="tx1"/>
                </a:solidFill>
              </a:rPr>
              <a:t>Presence of tags, number of tags:</a:t>
            </a:r>
            <a:endParaRPr sz="1700" dirty="0">
              <a:solidFill>
                <a:schemeClr val="tx1"/>
              </a:solidFill>
            </a:endParaRPr>
          </a:p>
          <a:p>
            <a:pPr marL="914400" marR="0" lvl="1"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Types/Topics:</a:t>
            </a:r>
            <a:endParaRPr sz="1700" dirty="0">
              <a:solidFill>
                <a:schemeClr val="tx1"/>
              </a:solidFill>
            </a:endParaRPr>
          </a:p>
          <a:p>
            <a:pPr marL="1371600" marR="0" lvl="2"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Invitation, factual/favor, social connection, technology/restaurant, places, shopping got tagging.</a:t>
            </a:r>
          </a:p>
          <a:p>
            <a:pPr marL="1371600" marR="0" lvl="2"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Rhetorical questions, opinion, ethics, entertainment, offer received least tagging</a:t>
            </a:r>
            <a:endParaRPr sz="1700" dirty="0">
              <a:solidFill>
                <a:schemeClr val="tx1"/>
              </a:solidFill>
            </a:endParaRPr>
          </a:p>
          <a:p>
            <a:pPr marL="914400" marR="0" lvl="1"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Factual knowledge-based questions:</a:t>
            </a:r>
            <a:endParaRPr sz="1700" dirty="0">
              <a:solidFill>
                <a:schemeClr val="tx1"/>
              </a:solidFill>
            </a:endParaRPr>
          </a:p>
          <a:p>
            <a:pPr marL="1371600" marR="0" lvl="2" indent="-336550" algn="l" rtl="0">
              <a:lnSpc>
                <a:spcPct val="115000"/>
              </a:lnSpc>
              <a:spcBef>
                <a:spcPts val="0"/>
              </a:spcBef>
              <a:spcAft>
                <a:spcPts val="0"/>
              </a:spcAft>
              <a:buSzPts val="1700"/>
              <a:buFont typeface="Arial" panose="020B0604020202020204" pitchFamily="34" charset="0"/>
              <a:buChar char="•"/>
            </a:pPr>
            <a:r>
              <a:rPr lang="en" sz="1700" dirty="0">
                <a:solidFill>
                  <a:schemeClr val="tx1"/>
                </a:solidFill>
              </a:rPr>
              <a:t>Less in real-life data than in controlled experiment</a:t>
            </a:r>
            <a:endParaRPr sz="1700" dirty="0">
              <a:solidFill>
                <a:schemeClr val="tx1"/>
              </a:solidFill>
            </a:endParaRPr>
          </a:p>
          <a:p>
            <a:pPr marL="457200" marR="0" lvl="0" indent="-336550" algn="l" rtl="0">
              <a:lnSpc>
                <a:spcPct val="115000"/>
              </a:lnSpc>
              <a:spcBef>
                <a:spcPts val="0"/>
              </a:spcBef>
              <a:spcAft>
                <a:spcPts val="0"/>
              </a:spcAft>
              <a:buSzPts val="1700"/>
              <a:buFont typeface="Wingdings" pitchFamily="2" charset="2"/>
              <a:buChar char="v"/>
            </a:pPr>
            <a:r>
              <a:rPr lang="en" sz="1700" dirty="0">
                <a:solidFill>
                  <a:schemeClr val="tx1"/>
                </a:solidFill>
              </a:rPr>
              <a:t>Strength of social ties over expertise</a:t>
            </a:r>
            <a:endParaRPr sz="1700" dirty="0">
              <a:solidFill>
                <a:schemeClr val="tx1"/>
              </a:solidFill>
            </a:endParaRPr>
          </a:p>
          <a:p>
            <a:pPr marL="457200" marR="0" lvl="0" indent="-336550" algn="l" rtl="0">
              <a:lnSpc>
                <a:spcPct val="115000"/>
              </a:lnSpc>
              <a:spcBef>
                <a:spcPts val="0"/>
              </a:spcBef>
              <a:spcAft>
                <a:spcPts val="0"/>
              </a:spcAft>
              <a:buSzPts val="1700"/>
              <a:buFont typeface="Wingdings" pitchFamily="2" charset="2"/>
              <a:buChar char="v"/>
            </a:pPr>
            <a:endParaRPr sz="1700" dirty="0">
              <a:solidFill>
                <a:schemeClr val="tx1"/>
              </a:solidFill>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311700" y="23819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Implications</a:t>
            </a:r>
            <a:endParaRPr dirty="0">
              <a:solidFill>
                <a:schemeClr val="accent3"/>
              </a:solidFill>
            </a:endParaRPr>
          </a:p>
        </p:txBody>
      </p:sp>
      <p:sp>
        <p:nvSpPr>
          <p:cNvPr id="231" name="Google Shape;231;p32"/>
          <p:cNvSpPr txBox="1">
            <a:spLocks noGrp="1"/>
          </p:cNvSpPr>
          <p:nvPr>
            <p:ph type="body" idx="1"/>
          </p:nvPr>
        </p:nvSpPr>
        <p:spPr>
          <a:xfrm>
            <a:off x="311700" y="1054501"/>
            <a:ext cx="8520600" cy="3798600"/>
          </a:xfrm>
          <a:prstGeom prst="rect">
            <a:avLst/>
          </a:prstGeom>
        </p:spPr>
        <p:txBody>
          <a:bodyPr spcFirstLastPara="1" wrap="square" lIns="91425" tIns="91425" rIns="91425" bIns="91425" anchor="t" anchorCtr="0">
            <a:noAutofit/>
          </a:bodyPr>
          <a:lstStyle/>
          <a:p>
            <a:pPr marL="457200" marR="0" lvl="0" indent="-336550" algn="l" rtl="0">
              <a:lnSpc>
                <a:spcPct val="115000"/>
              </a:lnSpc>
              <a:spcBef>
                <a:spcPts val="0"/>
              </a:spcBef>
              <a:spcAft>
                <a:spcPts val="600"/>
              </a:spcAft>
              <a:buSzPts val="1700"/>
              <a:buChar char="●"/>
            </a:pPr>
            <a:r>
              <a:rPr lang="en" sz="1700" dirty="0">
                <a:solidFill>
                  <a:schemeClr val="tx1"/>
                </a:solidFill>
              </a:rPr>
              <a:t>Avoid False Positives</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Outrage in case of inappropriate/irrelevant tagging (Hecht et al.)</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Users of SMQA usually show patience (Morris et al. and our data)</a:t>
            </a:r>
            <a:endParaRPr sz="1700" dirty="0">
              <a:solidFill>
                <a:schemeClr val="tx1"/>
              </a:solidFill>
            </a:endParaRPr>
          </a:p>
          <a:p>
            <a:pPr marL="1371600" marR="0" lvl="2" indent="-336550" algn="l" rtl="0">
              <a:lnSpc>
                <a:spcPct val="115000"/>
              </a:lnSpc>
              <a:spcBef>
                <a:spcPts val="0"/>
              </a:spcBef>
              <a:buSzPts val="1700"/>
              <a:buChar char="■"/>
            </a:pPr>
            <a:r>
              <a:rPr lang="en" sz="1700" dirty="0">
                <a:solidFill>
                  <a:schemeClr val="tx1"/>
                </a:solidFill>
              </a:rPr>
              <a:t>Tagging users by small groups (White et al.)</a:t>
            </a:r>
            <a:endParaRPr sz="1700" dirty="0">
              <a:solidFill>
                <a:schemeClr val="tx1"/>
              </a:solidFill>
            </a:endParaRPr>
          </a:p>
          <a:p>
            <a:pPr marL="457200" marR="0" lvl="0" indent="-336550" algn="l" rtl="0">
              <a:lnSpc>
                <a:spcPct val="115000"/>
              </a:lnSpc>
              <a:spcBef>
                <a:spcPts val="600"/>
              </a:spcBef>
              <a:spcAft>
                <a:spcPts val="600"/>
              </a:spcAft>
              <a:buSzPts val="1700"/>
              <a:buChar char="●"/>
            </a:pPr>
            <a:r>
              <a:rPr lang="en" sz="1700" dirty="0">
                <a:solidFill>
                  <a:schemeClr val="tx1"/>
                </a:solidFill>
              </a:rPr>
              <a:t>Combination of Expertise and Relation</a:t>
            </a:r>
            <a:endParaRPr sz="1700" dirty="0">
              <a:solidFill>
                <a:schemeClr val="tx1"/>
              </a:solidFill>
            </a:endParaRPr>
          </a:p>
          <a:p>
            <a:pPr marL="457200" marR="0" lvl="0" indent="-336550" algn="l" rtl="0">
              <a:lnSpc>
                <a:spcPct val="115000"/>
              </a:lnSpc>
              <a:spcBef>
                <a:spcPts val="0"/>
              </a:spcBef>
              <a:spcAft>
                <a:spcPts val="600"/>
              </a:spcAft>
              <a:buSzPts val="1700"/>
              <a:buChar char="●"/>
            </a:pPr>
            <a:r>
              <a:rPr lang="en" sz="1700" dirty="0">
                <a:solidFill>
                  <a:schemeClr val="tx1"/>
                </a:solidFill>
              </a:rPr>
              <a:t>Privacy and Tagging</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Making implicit assumptions about their relationship due to tagging</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Suggest a list of potential people to tag</a:t>
            </a:r>
            <a:endParaRPr sz="1700" dirty="0">
              <a:solidFill>
                <a:schemeClr val="tx1"/>
              </a:solidFill>
            </a:endParaRPr>
          </a:p>
          <a:p>
            <a:pPr marL="457200" marR="0" lvl="0" indent="-336550" algn="l" rtl="0">
              <a:lnSpc>
                <a:spcPct val="115000"/>
              </a:lnSpc>
              <a:spcBef>
                <a:spcPts val="600"/>
              </a:spcBef>
              <a:spcAft>
                <a:spcPts val="600"/>
              </a:spcAft>
              <a:buSzPts val="1700"/>
              <a:buChar char="●"/>
            </a:pPr>
            <a:r>
              <a:rPr lang="en" sz="1700" dirty="0">
                <a:solidFill>
                  <a:schemeClr val="tx1"/>
                </a:solidFill>
              </a:rPr>
              <a:t>Spatial and Temporal Considerations</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Urgency</a:t>
            </a:r>
            <a:endParaRPr sz="1700" dirty="0">
              <a:solidFill>
                <a:schemeClr val="tx1"/>
              </a:solidFill>
            </a:endParaRPr>
          </a:p>
          <a:p>
            <a:pPr marL="914400" marR="0" lvl="1" indent="-336550" algn="l" rtl="0">
              <a:lnSpc>
                <a:spcPct val="115000"/>
              </a:lnSpc>
              <a:spcBef>
                <a:spcPts val="0"/>
              </a:spcBef>
              <a:buSzPts val="1700"/>
              <a:buChar char="○"/>
            </a:pPr>
            <a:r>
              <a:rPr lang="en" sz="1700" dirty="0">
                <a:solidFill>
                  <a:schemeClr val="tx1"/>
                </a:solidFill>
              </a:rPr>
              <a:t>Geo-locations</a:t>
            </a:r>
            <a:endParaRPr sz="1700" dirty="0">
              <a:solidFill>
                <a:schemeClr val="tx1"/>
              </a:solidFill>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435630"/>
            <a:ext cx="7801500" cy="123424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Social Media Question Asking (SMQA): Whom Do We Tag and Why?</a:t>
            </a:r>
            <a:endParaRPr sz="4400" dirty="0"/>
          </a:p>
        </p:txBody>
      </p:sp>
      <p:sp>
        <p:nvSpPr>
          <p:cNvPr id="60" name="Google Shape;60;p13"/>
          <p:cNvSpPr txBox="1">
            <a:spLocks noGrp="1"/>
          </p:cNvSpPr>
          <p:nvPr>
            <p:ph type="subTitle" idx="1"/>
          </p:nvPr>
        </p:nvSpPr>
        <p:spPr>
          <a:xfrm>
            <a:off x="671250" y="2608818"/>
            <a:ext cx="7801500" cy="1593068"/>
          </a:xfrm>
          <a:prstGeom prst="rect">
            <a:avLst/>
          </a:prstGeom>
        </p:spPr>
        <p:txBody>
          <a:bodyPr spcFirstLastPara="1" wrap="square" lIns="91425" tIns="91425" rIns="91425" bIns="91425" anchor="t" anchorCtr="0">
            <a:noAutofit/>
          </a:bodyPr>
          <a:lstStyle/>
          <a:p>
            <a:pPr marL="0" indent="0"/>
            <a:r>
              <a:rPr lang="en-AU" sz="3200" dirty="0">
                <a:solidFill>
                  <a:schemeClr val="tx1"/>
                </a:solidFill>
              </a:rPr>
              <a:t>Hasan Shahid Ferdous</a:t>
            </a:r>
          </a:p>
          <a:p>
            <a:pPr marL="0" indent="0"/>
            <a:endParaRPr lang="en-AU" sz="2800" baseline="30000" dirty="0">
              <a:solidFill>
                <a:schemeClr val="tx1"/>
              </a:solidFill>
            </a:endParaRPr>
          </a:p>
          <a:p>
            <a:pPr marL="0" indent="0"/>
            <a:r>
              <a:rPr lang="en-AU" sz="2800" baseline="30000" dirty="0">
                <a:solidFill>
                  <a:schemeClr val="tx1"/>
                </a:solidFill>
              </a:rPr>
              <a:t>Email: </a:t>
            </a:r>
            <a:r>
              <a:rPr lang="en-AU" sz="2800" baseline="30000" dirty="0" err="1">
                <a:solidFill>
                  <a:srgbClr val="FFFF00"/>
                </a:solidFill>
              </a:rPr>
              <a:t>hasan.ferdous@unimelb.edu.au</a:t>
            </a:r>
            <a:endParaRPr lang="en-AU" sz="2800" baseline="30000" dirty="0">
              <a:solidFill>
                <a:srgbClr val="FFFF00"/>
              </a:solidFill>
            </a:endParaRPr>
          </a:p>
          <a:p>
            <a:pPr marL="0" indent="0"/>
            <a:r>
              <a:rPr lang="en-AU" sz="2800" baseline="30000" dirty="0">
                <a:solidFill>
                  <a:schemeClr val="tx1"/>
                </a:solidFill>
              </a:rPr>
              <a:t>Website: </a:t>
            </a:r>
            <a:r>
              <a:rPr lang="en-AU" sz="2800" baseline="30000" dirty="0" err="1">
                <a:solidFill>
                  <a:srgbClr val="FFFF00"/>
                </a:solidFill>
              </a:rPr>
              <a:t>www.hsferdous.net</a:t>
            </a:r>
            <a:endParaRPr lang="en-AU" sz="2800" baseline="30000" dirty="0">
              <a:solidFill>
                <a:srgbClr val="FFFF00"/>
              </a:solidFill>
            </a:endParaRPr>
          </a:p>
          <a:p>
            <a:pPr marL="0" indent="0"/>
            <a:endParaRPr lang="en-AU" sz="2800" baseline="30000" dirty="0">
              <a:solidFill>
                <a:schemeClr val="tx1"/>
              </a:solidFill>
            </a:endParaRPr>
          </a:p>
        </p:txBody>
      </p:sp>
    </p:spTree>
    <p:extLst>
      <p:ext uri="{BB962C8B-B14F-4D97-AF65-F5344CB8AC3E}">
        <p14:creationId xmlns:p14="http://schemas.microsoft.com/office/powerpoint/2010/main" val="101162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DB6D30-E603-1146-8567-32AECE0A14B8}"/>
              </a:ext>
            </a:extLst>
          </p:cNvPr>
          <p:cNvSpPr>
            <a:spLocks noGrp="1"/>
          </p:cNvSpPr>
          <p:nvPr>
            <p:ph type="title"/>
          </p:nvPr>
        </p:nvSpPr>
        <p:spPr>
          <a:xfrm>
            <a:off x="235499" y="445025"/>
            <a:ext cx="8520600" cy="572700"/>
          </a:xfrm>
        </p:spPr>
        <p:txBody>
          <a:bodyPr/>
          <a:lstStyle/>
          <a:p>
            <a:r>
              <a:rPr lang="en-US" dirty="0"/>
              <a:t>Social Media Question Asking (SMQA)</a:t>
            </a:r>
          </a:p>
        </p:txBody>
      </p:sp>
      <p:sp>
        <p:nvSpPr>
          <p:cNvPr id="4" name="Text Placeholder 3">
            <a:extLst>
              <a:ext uri="{FF2B5EF4-FFF2-40B4-BE49-F238E27FC236}">
                <a16:creationId xmlns:a16="http://schemas.microsoft.com/office/drawing/2014/main" id="{13F83C9F-45C4-9844-A48B-FED3AE82F938}"/>
              </a:ext>
            </a:extLst>
          </p:cNvPr>
          <p:cNvSpPr>
            <a:spLocks noGrp="1"/>
          </p:cNvSpPr>
          <p:nvPr>
            <p:ph type="body" idx="1"/>
          </p:nvPr>
        </p:nvSpPr>
        <p:spPr>
          <a:xfrm>
            <a:off x="224614" y="1152475"/>
            <a:ext cx="4445357" cy="3416400"/>
          </a:xfrm>
        </p:spPr>
        <p:txBody>
          <a:bodyPr/>
          <a:lstStyle/>
          <a:p>
            <a:pPr>
              <a:buFont typeface="Wingdings" pitchFamily="2" charset="2"/>
              <a:buChar char="v"/>
            </a:pPr>
            <a:r>
              <a:rPr lang="en-AU" dirty="0"/>
              <a:t>Questions asked through social media</a:t>
            </a:r>
          </a:p>
          <a:p>
            <a:pPr lvl="1">
              <a:lnSpc>
                <a:spcPct val="100000"/>
              </a:lnSpc>
              <a:spcBef>
                <a:spcPts val="400"/>
              </a:spcBef>
              <a:buFont typeface="Wingdings" pitchFamily="2" charset="2"/>
              <a:buChar char="Ø"/>
            </a:pPr>
            <a:r>
              <a:rPr lang="en-AU" dirty="0"/>
              <a:t>Factual,</a:t>
            </a:r>
          </a:p>
          <a:p>
            <a:pPr lvl="1">
              <a:lnSpc>
                <a:spcPct val="100000"/>
              </a:lnSpc>
              <a:spcBef>
                <a:spcPts val="400"/>
              </a:spcBef>
              <a:buFont typeface="Wingdings" pitchFamily="2" charset="2"/>
              <a:buChar char="Ø"/>
            </a:pPr>
            <a:r>
              <a:rPr lang="en-AU" dirty="0"/>
              <a:t>Subjective, </a:t>
            </a:r>
          </a:p>
          <a:p>
            <a:pPr lvl="1">
              <a:lnSpc>
                <a:spcPct val="100000"/>
              </a:lnSpc>
              <a:spcBef>
                <a:spcPts val="400"/>
              </a:spcBef>
              <a:buFont typeface="Wingdings" pitchFamily="2" charset="2"/>
              <a:buChar char="Ø"/>
            </a:pPr>
            <a:r>
              <a:rPr lang="en-AU" dirty="0"/>
              <a:t>Invitations,</a:t>
            </a:r>
          </a:p>
          <a:p>
            <a:pPr lvl="1">
              <a:lnSpc>
                <a:spcPct val="100000"/>
              </a:lnSpc>
              <a:spcBef>
                <a:spcPts val="400"/>
              </a:spcBef>
              <a:buFont typeface="Wingdings" pitchFamily="2" charset="2"/>
              <a:buChar char="Ø"/>
            </a:pPr>
            <a:r>
              <a:rPr lang="en-AU" dirty="0"/>
              <a:t>Seek favours, etc. </a:t>
            </a:r>
          </a:p>
          <a:p>
            <a:pPr lvl="1">
              <a:lnSpc>
                <a:spcPct val="100000"/>
              </a:lnSpc>
              <a:spcBef>
                <a:spcPts val="400"/>
              </a:spcBef>
              <a:buFont typeface="Wingdings" pitchFamily="2" charset="2"/>
              <a:buChar char="Ø"/>
            </a:pPr>
            <a:endParaRPr lang="en-AU" dirty="0"/>
          </a:p>
          <a:p>
            <a:pPr>
              <a:buFont typeface="Wingdings" pitchFamily="2" charset="2"/>
              <a:buChar char="v"/>
            </a:pPr>
            <a:r>
              <a:rPr lang="en-US" dirty="0"/>
              <a:t>Different from Search Engines …</a:t>
            </a:r>
          </a:p>
          <a:p>
            <a:pPr>
              <a:buFont typeface="Wingdings" pitchFamily="2" charset="2"/>
              <a:buChar char="v"/>
            </a:pPr>
            <a:r>
              <a:rPr lang="en-US" dirty="0"/>
              <a:t>Different from Crowd-Sourced Systems …</a:t>
            </a:r>
          </a:p>
          <a:p>
            <a:pPr>
              <a:buFont typeface="Wingdings" pitchFamily="2" charset="2"/>
              <a:buChar char="v"/>
            </a:pPr>
            <a:r>
              <a:rPr lang="en-US" dirty="0"/>
              <a:t>Different from Asking Specific Friends …</a:t>
            </a:r>
          </a:p>
        </p:txBody>
      </p:sp>
      <p:pic>
        <p:nvPicPr>
          <p:cNvPr id="6" name="Picture 5">
            <a:extLst>
              <a:ext uri="{FF2B5EF4-FFF2-40B4-BE49-F238E27FC236}">
                <a16:creationId xmlns:a16="http://schemas.microsoft.com/office/drawing/2014/main" id="{B2828359-F202-7C48-BF8F-674264987F5D}"/>
              </a:ext>
            </a:extLst>
          </p:cNvPr>
          <p:cNvPicPr>
            <a:picLocks noChangeAspect="1"/>
          </p:cNvPicPr>
          <p:nvPr/>
        </p:nvPicPr>
        <p:blipFill>
          <a:blip r:embed="rId2"/>
          <a:stretch>
            <a:fillRect/>
          </a:stretch>
        </p:blipFill>
        <p:spPr>
          <a:xfrm>
            <a:off x="4757056" y="1074960"/>
            <a:ext cx="2102018" cy="3731082"/>
          </a:xfrm>
          <a:prstGeom prst="rect">
            <a:avLst/>
          </a:prstGeom>
        </p:spPr>
      </p:pic>
      <p:pic>
        <p:nvPicPr>
          <p:cNvPr id="8" name="Picture 7">
            <a:extLst>
              <a:ext uri="{FF2B5EF4-FFF2-40B4-BE49-F238E27FC236}">
                <a16:creationId xmlns:a16="http://schemas.microsoft.com/office/drawing/2014/main" id="{983D0151-82C3-0E43-85B1-385C60A33A22}"/>
              </a:ext>
            </a:extLst>
          </p:cNvPr>
          <p:cNvPicPr>
            <a:picLocks noChangeAspect="1"/>
          </p:cNvPicPr>
          <p:nvPr/>
        </p:nvPicPr>
        <p:blipFill>
          <a:blip r:embed="rId3"/>
          <a:stretch>
            <a:fillRect/>
          </a:stretch>
        </p:blipFill>
        <p:spPr>
          <a:xfrm>
            <a:off x="6923313" y="1096732"/>
            <a:ext cx="2102017" cy="3731082"/>
          </a:xfrm>
          <a:prstGeom prst="rect">
            <a:avLst/>
          </a:prstGeom>
        </p:spPr>
      </p:pic>
    </p:spTree>
    <p:extLst>
      <p:ext uri="{BB962C8B-B14F-4D97-AF65-F5344CB8AC3E}">
        <p14:creationId xmlns:p14="http://schemas.microsoft.com/office/powerpoint/2010/main" val="5348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55" name="Google Shape;255;p36"/>
          <p:cNvSpPr txBox="1">
            <a:spLocks noGrp="1"/>
          </p:cNvSpPr>
          <p:nvPr>
            <p:ph type="body" idx="1"/>
          </p:nvPr>
        </p:nvSpPr>
        <p:spPr>
          <a:xfrm>
            <a:off x="311700" y="1152475"/>
            <a:ext cx="8520600" cy="36576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Brent Hecht, Jaime Teevan, Meredith Ringel Morris and Dan Liebling. 2012. SearchBuddies: Bringing Search Engines into the Conversation.</a:t>
            </a:r>
            <a:endParaRPr sz="1400"/>
          </a:p>
          <a:p>
            <a:pPr marL="457200" marR="0" lvl="0" indent="-317500" algn="l" rtl="0">
              <a:lnSpc>
                <a:spcPct val="115000"/>
              </a:lnSpc>
              <a:spcBef>
                <a:spcPts val="0"/>
              </a:spcBef>
              <a:spcAft>
                <a:spcPts val="0"/>
              </a:spcAft>
              <a:buSzPts val="1400"/>
              <a:buChar char="●"/>
            </a:pPr>
            <a:r>
              <a:rPr lang="en" sz="1400"/>
              <a:t>Ryen W. White, Matthew Richardson and Yandong Liu. 2011. Effects of community size and contact rate in synchronous social qa. Proceedings of the SIGCHI Conference on Human Factors in Computing Systems, ACM, Vancouver, BC, Canada, 2837-2846.</a:t>
            </a:r>
            <a:endParaRPr sz="1400"/>
          </a:p>
          <a:p>
            <a:pPr marL="457200" marR="0" lvl="0" indent="-317500" algn="l" rtl="0">
              <a:lnSpc>
                <a:spcPct val="115000"/>
              </a:lnSpc>
              <a:spcBef>
                <a:spcPts val="0"/>
              </a:spcBef>
              <a:spcAft>
                <a:spcPts val="0"/>
              </a:spcAft>
              <a:buSzPts val="1400"/>
              <a:buChar char="●"/>
            </a:pPr>
            <a:r>
              <a:rPr lang="en" sz="1400"/>
              <a:t>Jaime Teevan, Meredith Ringel Morris and Katrina Panovich. 2011. Factors Affecting Response Quantity, Quality, and Speed for Questions Asked Via Social Network Status Messages. In ICWSM</a:t>
            </a:r>
            <a:endParaRPr sz="1400"/>
          </a:p>
          <a:p>
            <a:pPr marL="457200" marR="0" lvl="0" indent="-317500" algn="l" rtl="0">
              <a:lnSpc>
                <a:spcPct val="115000"/>
              </a:lnSpc>
              <a:spcBef>
                <a:spcPts val="0"/>
              </a:spcBef>
              <a:spcAft>
                <a:spcPts val="0"/>
              </a:spcAft>
              <a:buSzPts val="1400"/>
              <a:buChar char="●"/>
            </a:pPr>
            <a:r>
              <a:rPr lang="en" sz="1400"/>
              <a:t>Jaime Teevan, Daniel Ramage and Merredith Ringel Morris. 2011. # TwitterSearch: a comparison of microblog search and web search. in Proceedings of the fourth ACM international conference on Web search and data mining, ACM, 35-44.</a:t>
            </a:r>
            <a:endParaRPr sz="1400"/>
          </a:p>
          <a:p>
            <a:pPr marL="457200" marR="0" lvl="0" indent="-317500" algn="l" rtl="0">
              <a:lnSpc>
                <a:spcPct val="115000"/>
              </a:lnSpc>
              <a:spcBef>
                <a:spcPts val="0"/>
              </a:spcBef>
              <a:spcAft>
                <a:spcPts val="0"/>
              </a:spcAft>
              <a:buSzPts val="1400"/>
              <a:buChar char="●"/>
            </a:pPr>
            <a:r>
              <a:rPr lang="en" sz="1400"/>
              <a:t>Emilee Rader and Rebecca Gray. 2015. Understanding user beliefs about algorithmic curation in the Facebook news feed. In Proceedings of the 33rd annual ACM conference on human factors in computing systems, ACM, 173-182.</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(contd.)</a:t>
            </a:r>
            <a:endParaRPr/>
          </a:p>
        </p:txBody>
      </p:sp>
      <p:sp>
        <p:nvSpPr>
          <p:cNvPr id="261" name="Google Shape;261;p37"/>
          <p:cNvSpPr txBox="1">
            <a:spLocks noGrp="1"/>
          </p:cNvSpPr>
          <p:nvPr>
            <p:ph type="body" idx="1"/>
          </p:nvPr>
        </p:nvSpPr>
        <p:spPr>
          <a:xfrm>
            <a:off x="311700" y="1152475"/>
            <a:ext cx="8520600" cy="38307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Meredith Ringel Morris, Jaime Teevan and Katrina Panovich. 2010. A Comparison of Information Seeking Using Search Engines and Social Networks. ICWSM, 10. 23-26.</a:t>
            </a:r>
            <a:endParaRPr sz="1400"/>
          </a:p>
          <a:p>
            <a:pPr marL="457200" marR="0" lvl="0" indent="-317500" algn="l" rtl="0">
              <a:lnSpc>
                <a:spcPct val="115000"/>
              </a:lnSpc>
              <a:spcBef>
                <a:spcPts val="0"/>
              </a:spcBef>
              <a:spcAft>
                <a:spcPts val="0"/>
              </a:spcAft>
              <a:buSzPts val="1400"/>
              <a:buChar char="●"/>
            </a:pPr>
            <a:r>
              <a:rPr lang="en" sz="1400"/>
              <a:t>Katrina Panovich, Rob Miller and David Karger. 2012. Tie strength in question &amp; answer on social network sites. In Proceedings of the ACM 2012 conference on computer supported cooperative work, ACM, 1057-1066.</a:t>
            </a:r>
            <a:endParaRPr sz="1400"/>
          </a:p>
          <a:p>
            <a:pPr marL="457200" marR="0" lvl="0" indent="-317500" algn="l" rtl="0">
              <a:lnSpc>
                <a:spcPct val="115000"/>
              </a:lnSpc>
              <a:spcBef>
                <a:spcPts val="0"/>
              </a:spcBef>
              <a:spcAft>
                <a:spcPts val="0"/>
              </a:spcAft>
              <a:buSzPts val="1400"/>
              <a:buChar char="●"/>
            </a:pPr>
            <a:r>
              <a:rPr lang="en" sz="1400"/>
              <a:t>Meredith Ringel Morris, Jaime Teevan and Katrina Panovich. 2010. What do people ask their social networks, and why?: a survey study of status message q&amp;#38;a behavior Proceedings of the SIGCHI Conference on Human Factors in Computing Systems, ACM, Atlanta, Georgia, USA, 1739-1748.</a:t>
            </a:r>
            <a:endParaRPr sz="1400"/>
          </a:p>
          <a:p>
            <a:pPr marL="457200" marR="0" lvl="0" indent="-317500" algn="l" rtl="0">
              <a:lnSpc>
                <a:spcPct val="115000"/>
              </a:lnSpc>
              <a:spcBef>
                <a:spcPts val="0"/>
              </a:spcBef>
              <a:spcAft>
                <a:spcPts val="0"/>
              </a:spcAft>
              <a:buSzPts val="1400"/>
              <a:buChar char="●"/>
            </a:pPr>
            <a:r>
              <a:rPr lang="en" sz="1400"/>
              <a:t>Cliff Lampe, Nicole B Ellison and Charles Steinfield. 2008. Changes in use and perception of Facebook. in Proceedings of the 2008 ACM conference on Computer supported cooperative work, ACM, 721-730.</a:t>
            </a:r>
            <a:endParaRPr sz="1400"/>
          </a:p>
          <a:p>
            <a:pPr marL="457200" marR="0" lvl="0" indent="-317500" algn="l" rtl="0">
              <a:lnSpc>
                <a:spcPct val="115000"/>
              </a:lnSpc>
              <a:spcBef>
                <a:spcPts val="0"/>
              </a:spcBef>
              <a:spcAft>
                <a:spcPts val="0"/>
              </a:spcAft>
              <a:buSzPts val="1400"/>
              <a:buChar char="●"/>
            </a:pPr>
            <a:r>
              <a:rPr lang="en" sz="1400"/>
              <a:t>Cliff Lampe, Jessica Vitak, Rebecca Gray and Nicole Ellison. 2012. Perceptions of facebook's value as an information source. in Proceedings of the SIGCHI conference on human factors in computing systems, ACM, 3195-3204</a:t>
            </a:r>
            <a:endParaRPr sz="1400"/>
          </a:p>
          <a:p>
            <a:pPr marL="457200" marR="0" lvl="0" indent="-317500" algn="l" rtl="0">
              <a:lnSpc>
                <a:spcPct val="115000"/>
              </a:lnSpc>
              <a:spcBef>
                <a:spcPts val="0"/>
              </a:spcBef>
              <a:spcAft>
                <a:spcPts val="0"/>
              </a:spcAft>
              <a:buSzPts val="1400"/>
              <a:buChar char="●"/>
            </a:pPr>
            <a:r>
              <a:rPr lang="en" sz="1400"/>
              <a:t>Jin-Woo Jeong, Meredith Ringel Morris, Jaime Teevan and Dan Liebling. 2013. A Crowd-Powered Socially Embedded Search Engine.</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(contd.)</a:t>
            </a:r>
            <a:endParaRPr/>
          </a:p>
        </p:txBody>
      </p:sp>
      <p:sp>
        <p:nvSpPr>
          <p:cNvPr id="267" name="Google Shape;267;p38"/>
          <p:cNvSpPr txBox="1">
            <a:spLocks noGrp="1"/>
          </p:cNvSpPr>
          <p:nvPr>
            <p:ph type="body" idx="1"/>
          </p:nvPr>
        </p:nvSpPr>
        <p:spPr>
          <a:xfrm>
            <a:off x="311700" y="1152475"/>
            <a:ext cx="8520600" cy="36576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sz="1400"/>
              <a:t>Damon Horowitz and Sepandar D Kamvar. 2010. The anatomy of a large-scale social search engine. in Proceedings of the 19th international conference on World wide web, ACM, 431-440.</a:t>
            </a:r>
            <a:endParaRPr sz="1400"/>
          </a:p>
          <a:p>
            <a:pPr marL="457200" marR="0" lvl="0" indent="-317500" algn="l" rtl="0">
              <a:lnSpc>
                <a:spcPct val="115000"/>
              </a:lnSpc>
              <a:spcBef>
                <a:spcPts val="0"/>
              </a:spcBef>
              <a:spcAft>
                <a:spcPts val="0"/>
              </a:spcAft>
              <a:buSzPts val="1400"/>
              <a:buChar char="●"/>
            </a:pPr>
            <a:r>
              <a:rPr lang="en" sz="1400"/>
              <a:t>Motahhare Eslami, Aimee Rickman, Kristen Vaccaro, Amirhossein Aleyasen, Andy Vuong, Karrie Karahalios, Kevin Hamilton and Christian Sandvig. 2015. I always assumed that I wasn't really that close to [her]: Reasoning about Invisible Algorithms in News Feeds. in Proceedings of the 33rd annual ACM conference on human factors in computing systems, ACM, 153-162</a:t>
            </a:r>
            <a:endParaRPr sz="1400"/>
          </a:p>
          <a:p>
            <a:pPr marL="457200" marR="0" lvl="0" indent="-317500" algn="l" rtl="0">
              <a:lnSpc>
                <a:spcPct val="115000"/>
              </a:lnSpc>
              <a:spcBef>
                <a:spcPts val="0"/>
              </a:spcBef>
              <a:spcAft>
                <a:spcPts val="0"/>
              </a:spcAft>
              <a:buSzPts val="1400"/>
              <a:buChar char="●"/>
            </a:pPr>
            <a:r>
              <a:rPr lang="en" sz="1400"/>
              <a:t>Saif Ahmed, Md Tanvir Alam Anik, Mashrura Tasnim and Hasan Shahid Ferdous. 2013. Statistical analysis and implications of SNS search in under-developed countries. in Proceedings of the 25th Australian Computer-Human Interaction Conference:Augmentation, Application, Innovation, Collaboration, ACM, 487-496</a:t>
            </a:r>
            <a:endParaRPr sz="1400"/>
          </a:p>
          <a:p>
            <a:pPr marL="457200" marR="0" lvl="0" indent="-317500" algn="l" rtl="0">
              <a:lnSpc>
                <a:spcPct val="115000"/>
              </a:lnSpc>
              <a:spcBef>
                <a:spcPts val="0"/>
              </a:spcBef>
              <a:spcAft>
                <a:spcPts val="0"/>
              </a:spcAft>
              <a:buSzPts val="1400"/>
              <a:buChar char="●"/>
            </a:pPr>
            <a:r>
              <a:rPr lang="en" sz="1400"/>
              <a:t>Hasan Shahid Ferdous, Mashrura Tasnim, Saif Ahmed and Md Tanvir Alam Anik. 2015. Social Media Question Asking: A Developing Country Perspective. in Recommendation and Search in Social Networks, Springer, 189-216</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Target Audience of the Queries in Social Networking Sites</a:t>
            </a:r>
            <a:endParaRPr dirty="0"/>
          </a:p>
        </p:txBody>
      </p:sp>
      <p:grpSp>
        <p:nvGrpSpPr>
          <p:cNvPr id="94" name="Google Shape;94;p16"/>
          <p:cNvGrpSpPr/>
          <p:nvPr/>
        </p:nvGrpSpPr>
        <p:grpSpPr>
          <a:xfrm>
            <a:off x="311598" y="1882520"/>
            <a:ext cx="8520808" cy="914832"/>
            <a:chOff x="424813" y="1177875"/>
            <a:chExt cx="8294371" cy="849900"/>
          </a:xfrm>
        </p:grpSpPr>
        <p:sp>
          <p:nvSpPr>
            <p:cNvPr id="95" name="Google Shape;95;p16"/>
            <p:cNvSpPr/>
            <p:nvPr/>
          </p:nvSpPr>
          <p:spPr>
            <a:xfrm>
              <a:off x="2927684"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424813" y="117787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6"/>
          <p:cNvSpPr txBox="1">
            <a:spLocks noGrp="1"/>
          </p:cNvSpPr>
          <p:nvPr>
            <p:ph type="body" idx="4294967295"/>
          </p:nvPr>
        </p:nvSpPr>
        <p:spPr>
          <a:xfrm>
            <a:off x="429570" y="1882735"/>
            <a:ext cx="2792400" cy="914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solidFill>
                  <a:schemeClr val="lt1"/>
                </a:solidFill>
              </a:rPr>
              <a:t>SNSs decides appropriate audience</a:t>
            </a:r>
            <a:endParaRPr sz="2000" dirty="0">
              <a:solidFill>
                <a:schemeClr val="lt1"/>
              </a:solidFill>
            </a:endParaRPr>
          </a:p>
        </p:txBody>
      </p:sp>
      <p:sp>
        <p:nvSpPr>
          <p:cNvPr id="98" name="Google Shape;98;p16"/>
          <p:cNvSpPr txBox="1">
            <a:spLocks noGrp="1"/>
          </p:cNvSpPr>
          <p:nvPr>
            <p:ph type="body" idx="4294967295"/>
          </p:nvPr>
        </p:nvSpPr>
        <p:spPr>
          <a:xfrm>
            <a:off x="3450557" y="1882688"/>
            <a:ext cx="5251200" cy="914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sz="2000" dirty="0">
                <a:solidFill>
                  <a:schemeClr val="lt1"/>
                </a:solidFill>
              </a:rPr>
              <a:t>Possibly does for all posts</a:t>
            </a:r>
            <a:endParaRPr sz="2000" dirty="0">
              <a:solidFill>
                <a:schemeClr val="lt1"/>
              </a:solidFill>
            </a:endParaRPr>
          </a:p>
          <a:p>
            <a:pPr marL="457200" lvl="0" indent="-342900" algn="l" rtl="0">
              <a:spcBef>
                <a:spcPts val="0"/>
              </a:spcBef>
              <a:spcAft>
                <a:spcPts val="0"/>
              </a:spcAft>
              <a:buClr>
                <a:schemeClr val="lt1"/>
              </a:buClr>
              <a:buSzPts val="1800"/>
              <a:buChar char="●"/>
            </a:pPr>
            <a:r>
              <a:rPr lang="en" sz="2000" dirty="0">
                <a:solidFill>
                  <a:schemeClr val="lt1"/>
                </a:solidFill>
              </a:rPr>
              <a:t>No control from users</a:t>
            </a:r>
            <a:endParaRPr sz="2000" dirty="0">
              <a:solidFill>
                <a:schemeClr val="lt1"/>
              </a:solidFill>
            </a:endParaRPr>
          </a:p>
        </p:txBody>
      </p:sp>
      <p:grpSp>
        <p:nvGrpSpPr>
          <p:cNvPr id="99" name="Google Shape;99;p16"/>
          <p:cNvGrpSpPr/>
          <p:nvPr/>
        </p:nvGrpSpPr>
        <p:grpSpPr>
          <a:xfrm>
            <a:off x="311598" y="2881977"/>
            <a:ext cx="8520796" cy="1034513"/>
            <a:chOff x="424813" y="2075689"/>
            <a:chExt cx="8294360" cy="849900"/>
          </a:xfrm>
        </p:grpSpPr>
        <p:sp>
          <p:nvSpPr>
            <p:cNvPr id="100" name="Google Shape;100;p16"/>
            <p:cNvSpPr/>
            <p:nvPr/>
          </p:nvSpPr>
          <p:spPr>
            <a:xfrm>
              <a:off x="2927672" y="2075689"/>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424813" y="2075689"/>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6"/>
          <p:cNvSpPr txBox="1">
            <a:spLocks noGrp="1"/>
          </p:cNvSpPr>
          <p:nvPr>
            <p:ph type="body" idx="4294967295"/>
          </p:nvPr>
        </p:nvSpPr>
        <p:spPr>
          <a:xfrm>
            <a:off x="429570" y="2882027"/>
            <a:ext cx="2488500" cy="914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solidFill>
                  <a:schemeClr val="lt1"/>
                </a:solidFill>
              </a:rPr>
              <a:t>SNSs allows tagging</a:t>
            </a:r>
            <a:endParaRPr sz="2000" dirty="0">
              <a:solidFill>
                <a:schemeClr val="lt1"/>
              </a:solidFill>
            </a:endParaRPr>
          </a:p>
        </p:txBody>
      </p:sp>
      <p:sp>
        <p:nvSpPr>
          <p:cNvPr id="103" name="Google Shape;103;p16"/>
          <p:cNvSpPr txBox="1">
            <a:spLocks noGrp="1"/>
          </p:cNvSpPr>
          <p:nvPr>
            <p:ph type="body" idx="4294967295"/>
          </p:nvPr>
        </p:nvSpPr>
        <p:spPr>
          <a:xfrm>
            <a:off x="3450557" y="2914702"/>
            <a:ext cx="5251200" cy="914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sz="2000" dirty="0">
                <a:solidFill>
                  <a:schemeClr val="lt1"/>
                </a:solidFill>
              </a:rPr>
              <a:t>Enable users to tag specific friends</a:t>
            </a:r>
            <a:endParaRPr sz="2000" dirty="0">
              <a:solidFill>
                <a:schemeClr val="lt1"/>
              </a:solidFill>
            </a:endParaRPr>
          </a:p>
          <a:p>
            <a:pPr marL="457200" lvl="0" indent="-342900" algn="l" rtl="0">
              <a:spcBef>
                <a:spcPts val="0"/>
              </a:spcBef>
              <a:spcAft>
                <a:spcPts val="0"/>
              </a:spcAft>
              <a:buClr>
                <a:schemeClr val="lt1"/>
              </a:buClr>
              <a:buSzPts val="1800"/>
              <a:buChar char="●"/>
            </a:pPr>
            <a:r>
              <a:rPr lang="en" sz="2000" dirty="0">
                <a:solidFill>
                  <a:schemeClr val="lt1"/>
                </a:solidFill>
              </a:rPr>
              <a:t>Remaining open to answers from others</a:t>
            </a:r>
            <a:endParaRPr sz="2000" dirty="0">
              <a:solidFill>
                <a:schemeClr val="lt1"/>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748E-B77F-394D-B07C-AE0D992BC1A9}"/>
              </a:ext>
            </a:extLst>
          </p:cNvPr>
          <p:cNvSpPr>
            <a:spLocks noGrp="1"/>
          </p:cNvSpPr>
          <p:nvPr>
            <p:ph type="title"/>
          </p:nvPr>
        </p:nvSpPr>
        <p:spPr>
          <a:xfrm>
            <a:off x="311700" y="194654"/>
            <a:ext cx="8520600" cy="572700"/>
          </a:xfrm>
        </p:spPr>
        <p:txBody>
          <a:bodyPr/>
          <a:lstStyle/>
          <a:p>
            <a:r>
              <a:rPr lang="en-US" dirty="0"/>
              <a:t>Tagging Specific Users in SMQA</a:t>
            </a:r>
          </a:p>
        </p:txBody>
      </p:sp>
      <p:sp>
        <p:nvSpPr>
          <p:cNvPr id="3" name="Text Placeholder 2">
            <a:extLst>
              <a:ext uri="{FF2B5EF4-FFF2-40B4-BE49-F238E27FC236}">
                <a16:creationId xmlns:a16="http://schemas.microsoft.com/office/drawing/2014/main" id="{FBA52953-B0F1-BC40-8FDF-2990A66D918B}"/>
              </a:ext>
            </a:extLst>
          </p:cNvPr>
          <p:cNvSpPr>
            <a:spLocks noGrp="1"/>
          </p:cNvSpPr>
          <p:nvPr>
            <p:ph type="body" idx="1"/>
          </p:nvPr>
        </p:nvSpPr>
        <p:spPr>
          <a:xfrm>
            <a:off x="311699" y="968830"/>
            <a:ext cx="5664558" cy="4174670"/>
          </a:xfrm>
        </p:spPr>
        <p:txBody>
          <a:bodyPr/>
          <a:lstStyle/>
          <a:p>
            <a:r>
              <a:rPr lang="en-US" sz="2000" dirty="0"/>
              <a:t>Benefits of Tagging Specific Users in SMQA</a:t>
            </a:r>
          </a:p>
          <a:p>
            <a:pPr lvl="1">
              <a:lnSpc>
                <a:spcPct val="100000"/>
              </a:lnSpc>
              <a:spcBef>
                <a:spcPts val="600"/>
              </a:spcBef>
            </a:pPr>
            <a:r>
              <a:rPr lang="en-US" sz="1600" dirty="0"/>
              <a:t>Quicker Response</a:t>
            </a:r>
          </a:p>
          <a:p>
            <a:pPr lvl="1">
              <a:lnSpc>
                <a:spcPct val="100000"/>
              </a:lnSpc>
              <a:spcBef>
                <a:spcPts val="600"/>
              </a:spcBef>
            </a:pPr>
            <a:r>
              <a:rPr lang="en-US" sz="1600" dirty="0"/>
              <a:t>Better Response Rate</a:t>
            </a:r>
          </a:p>
          <a:p>
            <a:pPr lvl="1">
              <a:lnSpc>
                <a:spcPct val="100000"/>
              </a:lnSpc>
              <a:spcBef>
                <a:spcPts val="600"/>
              </a:spcBef>
            </a:pPr>
            <a:r>
              <a:rPr lang="en-US" sz="1600" dirty="0"/>
              <a:t>More Meaningful Response</a:t>
            </a:r>
          </a:p>
          <a:p>
            <a:endParaRPr lang="en-US" sz="2000" dirty="0"/>
          </a:p>
          <a:p>
            <a:r>
              <a:rPr lang="en-US" sz="2000" dirty="0"/>
              <a:t>Algorithmically Generated Tagging in SMQA</a:t>
            </a:r>
          </a:p>
          <a:p>
            <a:pPr lvl="1" indent="-330200">
              <a:buSzPts val="1600"/>
            </a:pPr>
            <a:r>
              <a:rPr lang="en-AU" sz="1600" dirty="0"/>
              <a:t>Common interests, profiles to determine expertise (Social Butterfly: Hecht et al. 2012)</a:t>
            </a:r>
          </a:p>
          <a:p>
            <a:pPr lvl="1" indent="-330200">
              <a:buSzPts val="1600"/>
            </a:pPr>
            <a:r>
              <a:rPr lang="en-AU" sz="1600" dirty="0"/>
              <a:t>Social Q/A for professional queries forwarded to experts (IM-an-Expert: White et al. 2011)</a:t>
            </a:r>
          </a:p>
          <a:p>
            <a:endParaRPr lang="en-US" sz="2000" dirty="0"/>
          </a:p>
        </p:txBody>
      </p:sp>
      <p:pic>
        <p:nvPicPr>
          <p:cNvPr id="9" name="Picture 8">
            <a:extLst>
              <a:ext uri="{FF2B5EF4-FFF2-40B4-BE49-F238E27FC236}">
                <a16:creationId xmlns:a16="http://schemas.microsoft.com/office/drawing/2014/main" id="{86520C7C-DC87-C74D-B5C3-1BB67A6EFE39}"/>
              </a:ext>
            </a:extLst>
          </p:cNvPr>
          <p:cNvPicPr>
            <a:picLocks noChangeAspect="1"/>
          </p:cNvPicPr>
          <p:nvPr/>
        </p:nvPicPr>
        <p:blipFill>
          <a:blip r:embed="rId2"/>
          <a:stretch>
            <a:fillRect/>
          </a:stretch>
        </p:blipFill>
        <p:spPr>
          <a:xfrm>
            <a:off x="6246254" y="3820886"/>
            <a:ext cx="2897746" cy="5143500"/>
          </a:xfrm>
          <a:prstGeom prst="rect">
            <a:avLst/>
          </a:prstGeom>
        </p:spPr>
      </p:pic>
      <p:pic>
        <p:nvPicPr>
          <p:cNvPr id="11" name="Picture 10">
            <a:extLst>
              <a:ext uri="{FF2B5EF4-FFF2-40B4-BE49-F238E27FC236}">
                <a16:creationId xmlns:a16="http://schemas.microsoft.com/office/drawing/2014/main" id="{1AE9AE38-B7A9-4947-9A61-E5FDC6BF2117}"/>
              </a:ext>
            </a:extLst>
          </p:cNvPr>
          <p:cNvPicPr>
            <a:picLocks noChangeAspect="1"/>
          </p:cNvPicPr>
          <p:nvPr/>
        </p:nvPicPr>
        <p:blipFill>
          <a:blip r:embed="rId3"/>
          <a:stretch>
            <a:fillRect/>
          </a:stretch>
        </p:blipFill>
        <p:spPr>
          <a:xfrm>
            <a:off x="6246254" y="-130629"/>
            <a:ext cx="2897746" cy="4969330"/>
          </a:xfrm>
          <a:prstGeom prst="rect">
            <a:avLst/>
          </a:prstGeom>
        </p:spPr>
      </p:pic>
    </p:spTree>
    <p:extLst>
      <p:ext uri="{BB962C8B-B14F-4D97-AF65-F5344CB8AC3E}">
        <p14:creationId xmlns:p14="http://schemas.microsoft.com/office/powerpoint/2010/main" val="42170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 of the Research</a:t>
            </a:r>
            <a:endParaRPr dirty="0"/>
          </a:p>
        </p:txBody>
      </p:sp>
      <p:grpSp>
        <p:nvGrpSpPr>
          <p:cNvPr id="66" name="Google Shape;66;p14"/>
          <p:cNvGrpSpPr/>
          <p:nvPr/>
        </p:nvGrpSpPr>
        <p:grpSpPr>
          <a:xfrm>
            <a:off x="424812" y="1702898"/>
            <a:ext cx="8294371" cy="799416"/>
            <a:chOff x="424813" y="1177875"/>
            <a:chExt cx="8294371" cy="849900"/>
          </a:xfrm>
        </p:grpSpPr>
        <p:sp>
          <p:nvSpPr>
            <p:cNvPr id="67" name="Google Shape;67;p14"/>
            <p:cNvSpPr/>
            <p:nvPr/>
          </p:nvSpPr>
          <p:spPr>
            <a:xfrm>
              <a:off x="2927684"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424813" y="117787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4"/>
          <p:cNvSpPr txBox="1">
            <a:spLocks noGrp="1"/>
          </p:cNvSpPr>
          <p:nvPr>
            <p:ph type="body" idx="4294967295"/>
          </p:nvPr>
        </p:nvSpPr>
        <p:spPr>
          <a:xfrm>
            <a:off x="539663" y="1703125"/>
            <a:ext cx="27183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lt1"/>
                </a:solidFill>
              </a:rPr>
              <a:t>Targeted queries on Social Networking Sites (SNSs)</a:t>
            </a:r>
            <a:endParaRPr dirty="0">
              <a:solidFill>
                <a:schemeClr val="lt1"/>
              </a:solidFill>
            </a:endParaRPr>
          </a:p>
        </p:txBody>
      </p:sp>
      <p:sp>
        <p:nvSpPr>
          <p:cNvPr id="70" name="Google Shape;70;p14"/>
          <p:cNvSpPr txBox="1">
            <a:spLocks noGrp="1"/>
          </p:cNvSpPr>
          <p:nvPr>
            <p:ph type="body" idx="4294967295"/>
          </p:nvPr>
        </p:nvSpPr>
        <p:spPr>
          <a:xfrm>
            <a:off x="3480440" y="1703083"/>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a:solidFill>
                  <a:schemeClr val="lt1"/>
                </a:solidFill>
              </a:rPr>
              <a:t>Tags some of friends in the post</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Remains open to others</a:t>
            </a:r>
            <a:endParaRPr>
              <a:solidFill>
                <a:schemeClr val="lt1"/>
              </a:solidFill>
            </a:endParaRPr>
          </a:p>
        </p:txBody>
      </p:sp>
      <p:grpSp>
        <p:nvGrpSpPr>
          <p:cNvPr id="71" name="Google Shape;71;p14"/>
          <p:cNvGrpSpPr/>
          <p:nvPr/>
        </p:nvGrpSpPr>
        <p:grpSpPr>
          <a:xfrm>
            <a:off x="424812" y="2576264"/>
            <a:ext cx="8294360" cy="799416"/>
            <a:chOff x="424813" y="2075689"/>
            <a:chExt cx="8294360" cy="849900"/>
          </a:xfrm>
        </p:grpSpPr>
        <p:sp>
          <p:nvSpPr>
            <p:cNvPr id="72" name="Google Shape;72;p14"/>
            <p:cNvSpPr/>
            <p:nvPr/>
          </p:nvSpPr>
          <p:spPr>
            <a:xfrm>
              <a:off x="2927672" y="2075689"/>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24813" y="2075689"/>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14"/>
          <p:cNvSpPr txBox="1">
            <a:spLocks noGrp="1"/>
          </p:cNvSpPr>
          <p:nvPr>
            <p:ph type="body" idx="4294967295"/>
          </p:nvPr>
        </p:nvSpPr>
        <p:spPr>
          <a:xfrm>
            <a:off x="539663" y="2576375"/>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Two-phase study on Topic and Type</a:t>
            </a:r>
            <a:endParaRPr>
              <a:solidFill>
                <a:schemeClr val="lt1"/>
              </a:solidFill>
            </a:endParaRPr>
          </a:p>
        </p:txBody>
      </p:sp>
      <p:sp>
        <p:nvSpPr>
          <p:cNvPr id="75" name="Google Shape;75;p14"/>
          <p:cNvSpPr txBox="1">
            <a:spLocks noGrp="1"/>
          </p:cNvSpPr>
          <p:nvPr>
            <p:ph type="body" idx="4294967295"/>
          </p:nvPr>
        </p:nvSpPr>
        <p:spPr>
          <a:xfrm>
            <a:off x="3480440" y="2576390"/>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dirty="0">
                <a:solidFill>
                  <a:schemeClr val="lt1"/>
                </a:solidFill>
              </a:rPr>
              <a:t>Rationale behind tagging (Whom? Why?)</a:t>
            </a:r>
            <a:endParaRPr dirty="0">
              <a:solidFill>
                <a:schemeClr val="lt1"/>
              </a:solidFill>
            </a:endParaRPr>
          </a:p>
          <a:p>
            <a:pPr marL="457200" lvl="0" indent="-342900" algn="l" rtl="0">
              <a:spcBef>
                <a:spcPts val="0"/>
              </a:spcBef>
              <a:spcAft>
                <a:spcPts val="0"/>
              </a:spcAft>
              <a:buClr>
                <a:schemeClr val="lt1"/>
              </a:buClr>
              <a:buSzPts val="1800"/>
              <a:buChar char="●"/>
            </a:pPr>
            <a:r>
              <a:rPr lang="en" dirty="0">
                <a:solidFill>
                  <a:schemeClr val="lt1"/>
                </a:solidFill>
              </a:rPr>
              <a:t>Outcomes of tagging</a:t>
            </a:r>
            <a:endParaRPr dirty="0">
              <a:solidFill>
                <a:schemeClr val="lt1"/>
              </a:solidFill>
            </a:endParaRPr>
          </a:p>
        </p:txBody>
      </p:sp>
      <p:grpSp>
        <p:nvGrpSpPr>
          <p:cNvPr id="76" name="Google Shape;76;p14"/>
          <p:cNvGrpSpPr/>
          <p:nvPr/>
        </p:nvGrpSpPr>
        <p:grpSpPr>
          <a:xfrm>
            <a:off x="424812" y="3449630"/>
            <a:ext cx="8294360" cy="799447"/>
            <a:chOff x="424813" y="2974405"/>
            <a:chExt cx="8294360" cy="849933"/>
          </a:xfrm>
        </p:grpSpPr>
        <p:sp>
          <p:nvSpPr>
            <p:cNvPr id="77" name="Google Shape;77;p14"/>
            <p:cNvSpPr/>
            <p:nvPr/>
          </p:nvSpPr>
          <p:spPr>
            <a:xfrm>
              <a:off x="2927672" y="2974438"/>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24813" y="297440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4"/>
          <p:cNvSpPr txBox="1">
            <a:spLocks noGrp="1"/>
          </p:cNvSpPr>
          <p:nvPr>
            <p:ph type="body" idx="4294967295"/>
          </p:nvPr>
        </p:nvSpPr>
        <p:spPr>
          <a:xfrm>
            <a:off x="539663" y="3449700"/>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Outcomes</a:t>
            </a:r>
            <a:endParaRPr>
              <a:solidFill>
                <a:schemeClr val="lt1"/>
              </a:solidFill>
            </a:endParaRPr>
          </a:p>
        </p:txBody>
      </p:sp>
      <p:sp>
        <p:nvSpPr>
          <p:cNvPr id="80" name="Google Shape;80;p14"/>
          <p:cNvSpPr txBox="1">
            <a:spLocks noGrp="1"/>
          </p:cNvSpPr>
          <p:nvPr>
            <p:ph type="body" idx="4294967295"/>
          </p:nvPr>
        </p:nvSpPr>
        <p:spPr>
          <a:xfrm>
            <a:off x="3480440" y="3453242"/>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a:solidFill>
                  <a:schemeClr val="lt1"/>
                </a:solidFill>
              </a:rPr>
              <a:t>Contradicts with existing works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Identifies design opportunities</a:t>
            </a:r>
            <a:endParaRPr>
              <a:solidFill>
                <a:schemeClr val="lt1"/>
              </a:solidFil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Study Design and Data Collection: Phase 1</a:t>
            </a:r>
            <a:endParaRPr dirty="0"/>
          </a:p>
        </p:txBody>
      </p:sp>
      <p:sp>
        <p:nvSpPr>
          <p:cNvPr id="155" name="Google Shape;155;p20"/>
          <p:cNvSpPr txBox="1">
            <a:spLocks noGrp="1"/>
          </p:cNvSpPr>
          <p:nvPr>
            <p:ph type="body" idx="1"/>
          </p:nvPr>
        </p:nvSpPr>
        <p:spPr>
          <a:xfrm>
            <a:off x="311700" y="1152475"/>
            <a:ext cx="8520600" cy="3657600"/>
          </a:xfrm>
          <a:prstGeom prst="rect">
            <a:avLst/>
          </a:prstGeom>
        </p:spPr>
        <p:txBody>
          <a:bodyPr spcFirstLastPara="1" wrap="square" lIns="91425" tIns="91425" rIns="91425" bIns="91425" anchor="t" anchorCtr="0">
            <a:noAutofit/>
          </a:bodyPr>
          <a:lstStyle/>
          <a:p>
            <a:pPr marL="457200" lvl="0" indent="-336550" algn="l" rtl="0">
              <a:spcBef>
                <a:spcPts val="1600"/>
              </a:spcBef>
              <a:spcAft>
                <a:spcPts val="0"/>
              </a:spcAft>
              <a:buSzPts val="1700"/>
              <a:buChar char="●"/>
            </a:pPr>
            <a:r>
              <a:rPr lang="en" sz="2000" dirty="0"/>
              <a:t>Reached 20,000 students and alumni through university mailing list </a:t>
            </a:r>
          </a:p>
          <a:p>
            <a:pPr lvl="1" indent="-336550">
              <a:spcBef>
                <a:spcPts val="400"/>
              </a:spcBef>
              <a:buSzPts val="1700"/>
              <a:buChar char="●"/>
            </a:pPr>
            <a:r>
              <a:rPr lang="en" sz="1600" dirty="0"/>
              <a:t>One email per week for 4 weeks</a:t>
            </a:r>
          </a:p>
          <a:p>
            <a:pPr lvl="1" indent="-336550">
              <a:spcBef>
                <a:spcPts val="400"/>
              </a:spcBef>
              <a:buSzPts val="1700"/>
              <a:buChar char="●"/>
            </a:pPr>
            <a:r>
              <a:rPr lang="en" sz="1600" dirty="0"/>
              <a:t>Requested a sample of any question they posted over the past one month period</a:t>
            </a:r>
            <a:endParaRPr sz="1600" dirty="0"/>
          </a:p>
          <a:p>
            <a:pPr lvl="1" indent="-336550">
              <a:spcBef>
                <a:spcPts val="0"/>
              </a:spcBef>
              <a:buSzPts val="1700"/>
              <a:buChar char="●"/>
            </a:pPr>
            <a:r>
              <a:rPr lang="en" sz="1600" dirty="0"/>
              <a:t>991 unique responses received from users, senders anonymized </a:t>
            </a:r>
            <a:r>
              <a:rPr lang="en-AU" sz="1600" dirty="0"/>
              <a:t>the samples</a:t>
            </a:r>
          </a:p>
          <a:p>
            <a:pPr lvl="1" indent="-336550">
              <a:spcBef>
                <a:spcPts val="0"/>
              </a:spcBef>
              <a:buSzPts val="1700"/>
              <a:buChar char="●"/>
            </a:pPr>
            <a:endParaRPr sz="1600" dirty="0"/>
          </a:p>
          <a:p>
            <a:pPr marL="457200" lvl="0" indent="-336550" algn="l" rtl="0">
              <a:spcBef>
                <a:spcPts val="0"/>
              </a:spcBef>
              <a:spcAft>
                <a:spcPts val="0"/>
              </a:spcAft>
              <a:buSzPts val="1700"/>
              <a:buChar char="●"/>
            </a:pPr>
            <a:r>
              <a:rPr lang="en" sz="2000" dirty="0"/>
              <a:t>Categorized into types and topics suggested by Morris et al. [2010]</a:t>
            </a:r>
            <a:endParaRPr sz="2000" dirty="0"/>
          </a:p>
          <a:p>
            <a:pPr lvl="1" indent="-336550">
              <a:spcBef>
                <a:spcPts val="0"/>
              </a:spcBef>
              <a:buSzPts val="1700"/>
              <a:buChar char="●"/>
            </a:pPr>
            <a:r>
              <a:rPr lang="en" sz="1600" dirty="0"/>
              <a:t>Tagging activities with topics and types</a:t>
            </a: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Analysis of Tagging Behavior: Phase 1</a:t>
            </a:r>
            <a:endParaRPr dirty="0">
              <a:solidFill>
                <a:schemeClr val="tx1"/>
              </a:solidFill>
            </a:endParaRPr>
          </a:p>
        </p:txBody>
      </p:sp>
      <p:sp>
        <p:nvSpPr>
          <p:cNvPr id="168" name="Google Shape;168;p22"/>
          <p:cNvSpPr txBox="1">
            <a:spLocks noGrp="1"/>
          </p:cNvSpPr>
          <p:nvPr>
            <p:ph type="body" idx="1"/>
          </p:nvPr>
        </p:nvSpPr>
        <p:spPr>
          <a:xfrm>
            <a:off x="202840" y="1152475"/>
            <a:ext cx="4652186" cy="3798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2000" dirty="0"/>
              <a:t>13.5% of questions were tagged</a:t>
            </a:r>
            <a:endParaRPr sz="2000" dirty="0"/>
          </a:p>
          <a:p>
            <a:pPr marL="457200" lvl="0" indent="-336550" algn="l" rtl="0">
              <a:spcBef>
                <a:spcPts val="0"/>
              </a:spcBef>
              <a:spcAft>
                <a:spcPts val="0"/>
              </a:spcAft>
              <a:buSzPts val="1700"/>
              <a:buChar char="●"/>
            </a:pPr>
            <a:r>
              <a:rPr lang="en" sz="2000" dirty="0"/>
              <a:t>1.9 persons tagged per (tagged) question</a:t>
            </a:r>
          </a:p>
          <a:p>
            <a:pPr lvl="0" indent="-336550">
              <a:buSzPts val="1700"/>
            </a:pPr>
            <a:r>
              <a:rPr lang="en" sz="2000" dirty="0"/>
              <a:t>31% status had privacy settings as “Public”</a:t>
            </a:r>
            <a:endParaRPr sz="2000" dirty="0"/>
          </a:p>
          <a:p>
            <a:pPr marL="457200" lvl="0" indent="-336550" algn="l" rtl="0">
              <a:spcBef>
                <a:spcPts val="0"/>
              </a:spcBef>
              <a:spcAft>
                <a:spcPts val="0"/>
              </a:spcAft>
              <a:buSzPts val="1700"/>
              <a:buChar char="●"/>
            </a:pPr>
            <a:r>
              <a:rPr lang="en" sz="2000" dirty="0"/>
              <a:t>No significant variation in male and female users’ tagging behaviors</a:t>
            </a:r>
            <a:endParaRPr sz="2000" dirty="0"/>
          </a:p>
          <a:p>
            <a:pPr marL="914400" lvl="1" indent="-336550" algn="l" rtl="0">
              <a:spcBef>
                <a:spcPts val="0"/>
              </a:spcBef>
              <a:spcAft>
                <a:spcPts val="0"/>
              </a:spcAft>
              <a:buSzPts val="1700"/>
              <a:buChar char="○"/>
            </a:pPr>
            <a:r>
              <a:rPr lang="en" sz="2000" dirty="0"/>
              <a:t>Females vs Males: 6.5% vs 6% of total questions</a:t>
            </a:r>
            <a:endParaRPr sz="2000" dirty="0"/>
          </a:p>
        </p:txBody>
      </p:sp>
      <p:pic>
        <p:nvPicPr>
          <p:cNvPr id="3" name="Picture 2">
            <a:extLst>
              <a:ext uri="{FF2B5EF4-FFF2-40B4-BE49-F238E27FC236}">
                <a16:creationId xmlns:a16="http://schemas.microsoft.com/office/drawing/2014/main" id="{8CC7F9E2-0F15-FC49-B25A-DF50FED1F8F8}"/>
              </a:ext>
            </a:extLst>
          </p:cNvPr>
          <p:cNvPicPr>
            <a:picLocks noChangeAspect="1"/>
          </p:cNvPicPr>
          <p:nvPr/>
        </p:nvPicPr>
        <p:blipFill>
          <a:blip r:embed="rId3"/>
          <a:stretch>
            <a:fillRect/>
          </a:stretch>
        </p:blipFill>
        <p:spPr>
          <a:xfrm>
            <a:off x="4963886" y="1272218"/>
            <a:ext cx="4027901" cy="31096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23"/>
          <p:cNvGraphicFramePr/>
          <p:nvPr>
            <p:extLst>
              <p:ext uri="{D42A27DB-BD31-4B8C-83A1-F6EECF244321}">
                <p14:modId xmlns:p14="http://schemas.microsoft.com/office/powerpoint/2010/main" val="1429349641"/>
              </p:ext>
            </p:extLst>
          </p:nvPr>
        </p:nvGraphicFramePr>
        <p:xfrm>
          <a:off x="424542" y="1341319"/>
          <a:ext cx="8654143" cy="3577283"/>
        </p:xfrm>
        <a:graphic>
          <a:graphicData uri="http://schemas.openxmlformats.org/drawingml/2006/table">
            <a:tbl>
              <a:tblPr>
                <a:noFill/>
                <a:tableStyleId>{5E1267D9-4B5C-4F4B-80F1-72E245D847B3}</a:tableStyleId>
              </a:tblPr>
              <a:tblGrid>
                <a:gridCol w="5029201">
                  <a:extLst>
                    <a:ext uri="{9D8B030D-6E8A-4147-A177-3AD203B41FA5}">
                      <a16:colId xmlns:a16="http://schemas.microsoft.com/office/drawing/2014/main" val="20000"/>
                    </a:ext>
                  </a:extLst>
                </a:gridCol>
                <a:gridCol w="1839686">
                  <a:extLst>
                    <a:ext uri="{9D8B030D-6E8A-4147-A177-3AD203B41FA5}">
                      <a16:colId xmlns:a16="http://schemas.microsoft.com/office/drawing/2014/main" val="20001"/>
                    </a:ext>
                  </a:extLst>
                </a:gridCol>
                <a:gridCol w="1785256">
                  <a:extLst>
                    <a:ext uri="{9D8B030D-6E8A-4147-A177-3AD203B41FA5}">
                      <a16:colId xmlns:a16="http://schemas.microsoft.com/office/drawing/2014/main" val="20002"/>
                    </a:ext>
                  </a:extLst>
                </a:gridCol>
              </a:tblGrid>
              <a:tr h="384890">
                <a:tc>
                  <a:txBody>
                    <a:bodyPr/>
                    <a:lstStyle/>
                    <a:p>
                      <a:pPr marL="0" lvl="0" indent="0" algn="l" rtl="0">
                        <a:spcBef>
                          <a:spcPts val="0"/>
                        </a:spcBef>
                        <a:spcAft>
                          <a:spcPts val="0"/>
                        </a:spcAft>
                        <a:buNone/>
                      </a:pPr>
                      <a:r>
                        <a:rPr lang="en" sz="1600" b="1">
                          <a:solidFill>
                            <a:schemeClr val="lt1"/>
                          </a:solidFill>
                          <a:latin typeface="Alegreya"/>
                          <a:ea typeface="Alegreya"/>
                          <a:cs typeface="Alegreya"/>
                          <a:sym typeface="Alegreya"/>
                        </a:rPr>
                        <a:t>Consideration</a:t>
                      </a:r>
                      <a:endParaRPr sz="16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600" b="1">
                          <a:solidFill>
                            <a:schemeClr val="lt1"/>
                          </a:solidFill>
                          <a:latin typeface="Alegreya"/>
                          <a:ea typeface="Alegreya"/>
                          <a:cs typeface="Alegreya"/>
                          <a:sym typeface="Alegreya"/>
                        </a:rPr>
                        <a:t>Tagged queries</a:t>
                      </a:r>
                      <a:endParaRPr sz="16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600" b="1">
                          <a:solidFill>
                            <a:schemeClr val="lt1"/>
                          </a:solidFill>
                          <a:latin typeface="Alegreya"/>
                          <a:ea typeface="Alegreya"/>
                          <a:cs typeface="Alegreya"/>
                          <a:sym typeface="Alegreya"/>
                        </a:rPr>
                        <a:t>Untagged queries</a:t>
                      </a:r>
                      <a:endParaRPr sz="16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extLst>
                  <a:ext uri="{0D108BD9-81ED-4DB2-BD59-A6C34878D82A}">
                    <a16:rowId xmlns:a16="http://schemas.microsoft.com/office/drawing/2014/main" val="10000"/>
                  </a:ext>
                </a:extLst>
              </a:tr>
              <a:tr h="3150593">
                <a:tc>
                  <a:txBody>
                    <a:bodyPr/>
                    <a:lstStyle/>
                    <a:p>
                      <a:pPr marL="0" lvl="0" indent="0" algn="l" rtl="0">
                        <a:lnSpc>
                          <a:spcPct val="115000"/>
                        </a:lnSpc>
                        <a:spcBef>
                          <a:spcPts val="0"/>
                        </a:spcBef>
                        <a:spcAft>
                          <a:spcPts val="0"/>
                        </a:spcAft>
                        <a:buNone/>
                      </a:pPr>
                      <a:r>
                        <a:rPr lang="en" sz="1600" dirty="0">
                          <a:solidFill>
                            <a:schemeClr val="accent3"/>
                          </a:solidFill>
                          <a:latin typeface="Average"/>
                          <a:ea typeface="Average"/>
                          <a:cs typeface="Average"/>
                          <a:sym typeface="Average"/>
                        </a:rPr>
                        <a:t>Received at least one reply</a:t>
                      </a:r>
                      <a:endParaRPr sz="1600" dirty="0">
                        <a:solidFill>
                          <a:schemeClr val="accent3"/>
                        </a:solidFill>
                        <a:latin typeface="Average"/>
                        <a:ea typeface="Average"/>
                        <a:cs typeface="Average"/>
                        <a:sym typeface="Average"/>
                      </a:endParaRPr>
                    </a:p>
                    <a:p>
                      <a:pPr marL="0" lvl="0" indent="0" algn="l" rtl="0">
                        <a:lnSpc>
                          <a:spcPct val="115000"/>
                        </a:lnSpc>
                        <a:spcBef>
                          <a:spcPts val="1600"/>
                        </a:spcBef>
                        <a:spcAft>
                          <a:spcPts val="0"/>
                        </a:spcAft>
                        <a:buNone/>
                      </a:pPr>
                      <a:r>
                        <a:rPr lang="en" sz="1600" dirty="0">
                          <a:solidFill>
                            <a:schemeClr val="accent3"/>
                          </a:solidFill>
                          <a:latin typeface="Average"/>
                          <a:ea typeface="Average"/>
                          <a:cs typeface="Average"/>
                          <a:sym typeface="Average"/>
                        </a:rPr>
                        <a:t>Average replies</a:t>
                      </a:r>
                      <a:endParaRPr sz="1600" dirty="0">
                        <a:solidFill>
                          <a:schemeClr val="accent3"/>
                        </a:solidFill>
                        <a:latin typeface="Average"/>
                        <a:ea typeface="Average"/>
                        <a:cs typeface="Average"/>
                        <a:sym typeface="Average"/>
                      </a:endParaRPr>
                    </a:p>
                    <a:p>
                      <a:pPr marL="0" lvl="0" indent="0" algn="l" rtl="0">
                        <a:lnSpc>
                          <a:spcPct val="115000"/>
                        </a:lnSpc>
                        <a:spcBef>
                          <a:spcPts val="1600"/>
                        </a:spcBef>
                        <a:spcAft>
                          <a:spcPts val="0"/>
                        </a:spcAft>
                        <a:buNone/>
                      </a:pPr>
                      <a:r>
                        <a:rPr lang="en" sz="1600" dirty="0">
                          <a:solidFill>
                            <a:schemeClr val="accent3"/>
                          </a:solidFill>
                          <a:latin typeface="Average"/>
                          <a:ea typeface="Average"/>
                          <a:cs typeface="Average"/>
                          <a:sym typeface="Average"/>
                        </a:rPr>
                        <a:t>Response from all tagged person(s) in tagged queries</a:t>
                      </a:r>
                      <a:endParaRPr sz="1600" dirty="0">
                        <a:solidFill>
                          <a:schemeClr val="accent3"/>
                        </a:solidFill>
                        <a:latin typeface="Average"/>
                        <a:ea typeface="Average"/>
                        <a:cs typeface="Average"/>
                        <a:sym typeface="Average"/>
                      </a:endParaRPr>
                    </a:p>
                    <a:p>
                      <a:pPr marL="0" lvl="0" indent="0" algn="l" rtl="0">
                        <a:lnSpc>
                          <a:spcPct val="115000"/>
                        </a:lnSpc>
                        <a:spcBef>
                          <a:spcPts val="1600"/>
                        </a:spcBef>
                        <a:spcAft>
                          <a:spcPts val="0"/>
                        </a:spcAft>
                        <a:buNone/>
                      </a:pPr>
                      <a:r>
                        <a:rPr lang="en" sz="1600" dirty="0">
                          <a:solidFill>
                            <a:schemeClr val="accent3"/>
                          </a:solidFill>
                          <a:latin typeface="Average"/>
                          <a:ea typeface="Average"/>
                          <a:cs typeface="Average"/>
                          <a:sym typeface="Average"/>
                        </a:rPr>
                        <a:t>Response from untagged person(s) in tagged queries</a:t>
                      </a:r>
                      <a:endParaRPr sz="1600" dirty="0">
                        <a:solidFill>
                          <a:schemeClr val="accent3"/>
                        </a:solidFill>
                        <a:latin typeface="Average"/>
                        <a:ea typeface="Average"/>
                        <a:cs typeface="Average"/>
                        <a:sym typeface="Average"/>
                      </a:endParaRPr>
                    </a:p>
                    <a:p>
                      <a:pPr marL="0" lvl="0" indent="0" algn="l" rtl="0">
                        <a:lnSpc>
                          <a:spcPct val="115000"/>
                        </a:lnSpc>
                        <a:spcBef>
                          <a:spcPts val="1600"/>
                        </a:spcBef>
                        <a:spcAft>
                          <a:spcPts val="0"/>
                        </a:spcAft>
                        <a:buNone/>
                      </a:pPr>
                      <a:r>
                        <a:rPr lang="en" sz="1600" dirty="0">
                          <a:solidFill>
                            <a:schemeClr val="accent3"/>
                          </a:solidFill>
                          <a:latin typeface="Average"/>
                          <a:ea typeface="Average"/>
                          <a:cs typeface="Average"/>
                          <a:sym typeface="Average"/>
                        </a:rPr>
                        <a:t>Average number of untagged users’ responses</a:t>
                      </a:r>
                      <a:endParaRPr sz="1600" dirty="0">
                        <a:solidFill>
                          <a:schemeClr val="accent3"/>
                        </a:solidFill>
                        <a:latin typeface="Average"/>
                        <a:ea typeface="Average"/>
                        <a:cs typeface="Average"/>
                        <a:sym typeface="Average"/>
                      </a:endParaRPr>
                    </a:p>
                    <a:p>
                      <a:pPr marL="0" lvl="0" indent="0" algn="l" rtl="0">
                        <a:lnSpc>
                          <a:spcPct val="115000"/>
                        </a:lnSpc>
                        <a:spcBef>
                          <a:spcPts val="1600"/>
                        </a:spcBef>
                        <a:spcAft>
                          <a:spcPts val="1600"/>
                        </a:spcAft>
                        <a:buNone/>
                      </a:pPr>
                      <a:r>
                        <a:rPr lang="en" sz="1600" dirty="0">
                          <a:solidFill>
                            <a:schemeClr val="accent3"/>
                          </a:solidFill>
                          <a:latin typeface="Average"/>
                          <a:ea typeface="Average"/>
                          <a:cs typeface="Average"/>
                          <a:sym typeface="Average"/>
                        </a:rPr>
                        <a:t>Response time for first response</a:t>
                      </a:r>
                      <a:endParaRPr sz="1600" dirty="0">
                        <a:solidFill>
                          <a:schemeClr val="accent3"/>
                        </a:solidFill>
                        <a:latin typeface="Average"/>
                        <a:ea typeface="Average"/>
                        <a:cs typeface="Average"/>
                        <a:sym typeface="Average"/>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98%</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6.3</a:t>
                      </a:r>
                      <a:endParaRPr lang="en-AU"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52%</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93%</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3.05</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11 minutes</a:t>
                      </a:r>
                      <a:endParaRPr sz="1600" dirty="0">
                        <a:solidFill>
                          <a:schemeClr val="accent5"/>
                        </a:solidFill>
                        <a:latin typeface="Average"/>
                        <a:ea typeface="Average"/>
                        <a:cs typeface="Average"/>
                        <a:sym typeface="Average"/>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87%</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4.9</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N/A</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N/A</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3.2</a:t>
                      </a:r>
                      <a:endParaRPr sz="1600" dirty="0">
                        <a:solidFill>
                          <a:schemeClr val="accent5"/>
                        </a:solidFill>
                        <a:latin typeface="Average"/>
                        <a:ea typeface="Average"/>
                        <a:cs typeface="Average"/>
                        <a:sym typeface="Average"/>
                      </a:endParaRPr>
                    </a:p>
                    <a:p>
                      <a:pPr marL="0" lvl="0" indent="0" algn="l" rtl="0">
                        <a:lnSpc>
                          <a:spcPct val="115000"/>
                        </a:lnSpc>
                        <a:spcBef>
                          <a:spcPts val="0"/>
                        </a:spcBef>
                        <a:spcAft>
                          <a:spcPts val="1600"/>
                        </a:spcAft>
                        <a:buNone/>
                      </a:pPr>
                      <a:r>
                        <a:rPr lang="en" sz="1600" dirty="0">
                          <a:solidFill>
                            <a:schemeClr val="accent5"/>
                          </a:solidFill>
                          <a:latin typeface="Average"/>
                          <a:ea typeface="Average"/>
                          <a:cs typeface="Average"/>
                          <a:sym typeface="Average"/>
                        </a:rPr>
                        <a:t>16 minutes</a:t>
                      </a:r>
                      <a:endParaRPr sz="1600" dirty="0">
                        <a:solidFill>
                          <a:schemeClr val="accent5"/>
                        </a:solidFill>
                        <a:latin typeface="Average"/>
                        <a:ea typeface="Average"/>
                        <a:cs typeface="Average"/>
                        <a:sym typeface="Average"/>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6" name="Google Shape;176;p23"/>
          <p:cNvSpPr txBox="1">
            <a:spLocks noGrp="1"/>
          </p:cNvSpPr>
          <p:nvPr>
            <p:ph type="title"/>
          </p:nvPr>
        </p:nvSpPr>
        <p:spPr>
          <a:xfrm>
            <a:off x="311700" y="281740"/>
            <a:ext cx="8520600" cy="572700"/>
          </a:xfrm>
          <a:prstGeom prst="rect">
            <a:avLst/>
          </a:prstGeom>
        </p:spPr>
        <p:txBody>
          <a:bodyPr spcFirstLastPara="1" wrap="square" lIns="91425" tIns="91425" rIns="91425" bIns="91425" anchor="t" anchorCtr="0">
            <a:noAutofit/>
          </a:bodyPr>
          <a:lstStyle/>
          <a:p>
            <a:pPr lvl="0"/>
            <a:r>
              <a:rPr lang="en" dirty="0">
                <a:solidFill>
                  <a:schemeClr val="tx1"/>
                </a:solidFill>
              </a:rPr>
              <a:t>Analysis of Tagging Behavior: Phase 1 (Cont.)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21"/>
          <p:cNvGraphicFramePr/>
          <p:nvPr>
            <p:extLst>
              <p:ext uri="{D42A27DB-BD31-4B8C-83A1-F6EECF244321}">
                <p14:modId xmlns:p14="http://schemas.microsoft.com/office/powerpoint/2010/main" val="3490252199"/>
              </p:ext>
            </p:extLst>
          </p:nvPr>
        </p:nvGraphicFramePr>
        <p:xfrm>
          <a:off x="440570" y="1063212"/>
          <a:ext cx="4017700" cy="3635690"/>
        </p:xfrm>
        <a:graphic>
          <a:graphicData uri="http://schemas.openxmlformats.org/drawingml/2006/table">
            <a:tbl>
              <a:tblPr>
                <a:noFill/>
                <a:tableStyleId>{5E1267D9-4B5C-4F4B-80F1-72E245D847B3}</a:tableStyleId>
              </a:tblPr>
              <a:tblGrid>
                <a:gridCol w="1671400">
                  <a:extLst>
                    <a:ext uri="{9D8B030D-6E8A-4147-A177-3AD203B41FA5}">
                      <a16:colId xmlns:a16="http://schemas.microsoft.com/office/drawing/2014/main" val="20000"/>
                    </a:ext>
                  </a:extLst>
                </a:gridCol>
                <a:gridCol w="786375">
                  <a:extLst>
                    <a:ext uri="{9D8B030D-6E8A-4147-A177-3AD203B41FA5}">
                      <a16:colId xmlns:a16="http://schemas.microsoft.com/office/drawing/2014/main" val="20001"/>
                    </a:ext>
                  </a:extLst>
                </a:gridCol>
                <a:gridCol w="773575">
                  <a:extLst>
                    <a:ext uri="{9D8B030D-6E8A-4147-A177-3AD203B41FA5}">
                      <a16:colId xmlns:a16="http://schemas.microsoft.com/office/drawing/2014/main" val="20002"/>
                    </a:ext>
                  </a:extLst>
                </a:gridCol>
                <a:gridCol w="786350">
                  <a:extLst>
                    <a:ext uri="{9D8B030D-6E8A-4147-A177-3AD203B41FA5}">
                      <a16:colId xmlns:a16="http://schemas.microsoft.com/office/drawing/2014/main" val="20003"/>
                    </a:ext>
                  </a:extLst>
                </a:gridCol>
              </a:tblGrid>
              <a:tr h="369075">
                <a:tc>
                  <a:txBody>
                    <a:bodyPr/>
                    <a:lstStyle/>
                    <a:p>
                      <a:pPr marL="0" lvl="0" indent="0" algn="ctr" rtl="0">
                        <a:spcBef>
                          <a:spcPts val="0"/>
                        </a:spcBef>
                        <a:spcAft>
                          <a:spcPts val="0"/>
                        </a:spcAft>
                        <a:buNone/>
                      </a:pPr>
                      <a:r>
                        <a:rPr lang="en" sz="1200" b="1" dirty="0">
                          <a:solidFill>
                            <a:schemeClr val="lt1"/>
                          </a:solidFill>
                          <a:latin typeface="Alegreya"/>
                          <a:ea typeface="Alegreya"/>
                          <a:cs typeface="Alegreya"/>
                          <a:sym typeface="Alegreya"/>
                        </a:rPr>
                        <a:t>Question Type</a:t>
                      </a:r>
                      <a:endParaRPr sz="1200" b="1" dirty="0">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Tagged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 of Tagging</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extLst>
                  <a:ext uri="{0D108BD9-81ED-4DB2-BD59-A6C34878D82A}">
                    <a16:rowId xmlns:a16="http://schemas.microsoft.com/office/drawing/2014/main" val="10000"/>
                  </a:ext>
                </a:extLst>
              </a:tr>
              <a:tr h="2904200">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Recommendation</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Opinion</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Factual</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Rhetorical</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Invitation</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Favor</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Social connection</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Offer</a:t>
                      </a:r>
                      <a:endParaRPr sz="1600" dirty="0">
                        <a:solidFill>
                          <a:srgbClr val="EA9999"/>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a:solidFill>
                            <a:schemeClr val="accent5"/>
                          </a:solidFill>
                          <a:latin typeface="Alegreya"/>
                          <a:ea typeface="Alegreya"/>
                          <a:cs typeface="Alegreya"/>
                          <a:sym typeface="Alegreya"/>
                        </a:rPr>
                        <a:t>69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198</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249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120</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29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178</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129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19</a:t>
                      </a:r>
                      <a:endParaRPr sz="160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a:solidFill>
                            <a:schemeClr val="accent5"/>
                          </a:solidFill>
                          <a:latin typeface="Alegreya"/>
                          <a:ea typeface="Alegreya"/>
                          <a:cs typeface="Alegreya"/>
                          <a:sym typeface="Alegreya"/>
                        </a:rPr>
                        <a:t>4</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10</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19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42</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39</a:t>
                      </a:r>
                      <a:endParaRPr sz="160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a:solidFill>
                            <a:schemeClr val="accent5"/>
                          </a:solidFill>
                          <a:latin typeface="Alegreya"/>
                          <a:ea typeface="Alegreya"/>
                          <a:cs typeface="Alegreya"/>
                          <a:sym typeface="Alegreya"/>
                        </a:rPr>
                        <a:t>0</a:t>
                      </a:r>
                      <a:endParaRPr sz="160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5.8</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5.0</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7.6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0.8</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65.5</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23.6</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30.2</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0</a:t>
                      </a:r>
                      <a:endParaRPr sz="1600" dirty="0">
                        <a:solidFill>
                          <a:srgbClr val="EA9999"/>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1" name="Google Shape;161;p21"/>
          <p:cNvSpPr txBox="1">
            <a:spLocks noGrp="1"/>
          </p:cNvSpPr>
          <p:nvPr>
            <p:ph type="title"/>
          </p:nvPr>
        </p:nvSpPr>
        <p:spPr>
          <a:xfrm>
            <a:off x="311700" y="259968"/>
            <a:ext cx="8520600" cy="572700"/>
          </a:xfrm>
          <a:prstGeom prst="rect">
            <a:avLst/>
          </a:prstGeom>
        </p:spPr>
        <p:txBody>
          <a:bodyPr spcFirstLastPara="1" wrap="square" lIns="91425" tIns="91425" rIns="91425" bIns="91425" anchor="t" anchorCtr="0">
            <a:noAutofit/>
          </a:bodyPr>
          <a:lstStyle/>
          <a:p>
            <a:pPr lvl="0"/>
            <a:r>
              <a:rPr lang="en" dirty="0">
                <a:solidFill>
                  <a:schemeClr val="tx1"/>
                </a:solidFill>
              </a:rPr>
              <a:t>Analysis of Tagging Behavior: Phase 1 (Cont.)</a:t>
            </a:r>
            <a:endParaRPr dirty="0"/>
          </a:p>
        </p:txBody>
      </p:sp>
      <p:graphicFrame>
        <p:nvGraphicFramePr>
          <p:cNvPr id="162" name="Google Shape;162;p21"/>
          <p:cNvGraphicFramePr/>
          <p:nvPr>
            <p:extLst>
              <p:ext uri="{D42A27DB-BD31-4B8C-83A1-F6EECF244321}">
                <p14:modId xmlns:p14="http://schemas.microsoft.com/office/powerpoint/2010/main" val="2750430492"/>
              </p:ext>
            </p:extLst>
          </p:nvPr>
        </p:nvGraphicFramePr>
        <p:xfrm>
          <a:off x="4814600" y="1063212"/>
          <a:ext cx="4017700" cy="3635690"/>
        </p:xfrm>
        <a:graphic>
          <a:graphicData uri="http://schemas.openxmlformats.org/drawingml/2006/table">
            <a:tbl>
              <a:tblPr>
                <a:noFill/>
                <a:tableStyleId>{5E1267D9-4B5C-4F4B-80F1-72E245D847B3}</a:tableStyleId>
              </a:tblPr>
              <a:tblGrid>
                <a:gridCol w="1709875">
                  <a:extLst>
                    <a:ext uri="{9D8B030D-6E8A-4147-A177-3AD203B41FA5}">
                      <a16:colId xmlns:a16="http://schemas.microsoft.com/office/drawing/2014/main" val="20000"/>
                    </a:ext>
                  </a:extLst>
                </a:gridCol>
                <a:gridCol w="773550">
                  <a:extLst>
                    <a:ext uri="{9D8B030D-6E8A-4147-A177-3AD203B41FA5}">
                      <a16:colId xmlns:a16="http://schemas.microsoft.com/office/drawing/2014/main" val="20001"/>
                    </a:ext>
                  </a:extLst>
                </a:gridCol>
                <a:gridCol w="786375">
                  <a:extLst>
                    <a:ext uri="{9D8B030D-6E8A-4147-A177-3AD203B41FA5}">
                      <a16:colId xmlns:a16="http://schemas.microsoft.com/office/drawing/2014/main" val="20002"/>
                    </a:ext>
                  </a:extLst>
                </a:gridCol>
                <a:gridCol w="747900">
                  <a:extLst>
                    <a:ext uri="{9D8B030D-6E8A-4147-A177-3AD203B41FA5}">
                      <a16:colId xmlns:a16="http://schemas.microsoft.com/office/drawing/2014/main" val="20003"/>
                    </a:ext>
                  </a:extLst>
                </a:gridCol>
              </a:tblGrid>
              <a:tr h="369075">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Question Topic</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No. of Tagged Queries</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chemeClr val="lt1"/>
                          </a:solidFill>
                          <a:latin typeface="Alegreya"/>
                          <a:ea typeface="Alegreya"/>
                          <a:cs typeface="Alegreya"/>
                          <a:sym typeface="Alegreya"/>
                        </a:rPr>
                        <a:t>% of Tagging</a:t>
                      </a:r>
                      <a:endParaRPr sz="1200" b="1">
                        <a:solidFill>
                          <a:schemeClr val="lt1"/>
                        </a:solidFill>
                        <a:latin typeface="Alegreya"/>
                        <a:ea typeface="Alegreya"/>
                        <a:cs typeface="Alegreya"/>
                        <a:sym typeface="Alegreya"/>
                      </a:endParaRPr>
                    </a:p>
                  </a:txBody>
                  <a:tcPr marL="91425" marR="91425" marT="91425" marB="91425">
                    <a:lnL w="9525" cap="flat" cmpd="sng">
                      <a:solidFill>
                        <a:schemeClr val="lt2">
                          <a:alpha val="0"/>
                        </a:schemeClr>
                      </a:solidFill>
                      <a:prstDash val="dash"/>
                      <a:round/>
                      <a:headEnd type="none" w="sm" len="sm"/>
                      <a:tailEnd type="none" w="sm" len="sm"/>
                    </a:lnL>
                    <a:lnR w="9525" cap="flat" cmpd="sng">
                      <a:solidFill>
                        <a:schemeClr val="lt2">
                          <a:alpha val="0"/>
                        </a:schemeClr>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alpha val="0"/>
                        </a:schemeClr>
                      </a:solidFill>
                      <a:prstDash val="dash"/>
                      <a:round/>
                      <a:headEnd type="none" w="sm" len="sm"/>
                      <a:tailEnd type="none" w="sm" len="sm"/>
                    </a:lnB>
                    <a:solidFill>
                      <a:schemeClr val="dk1"/>
                    </a:solidFill>
                  </a:tcPr>
                </a:tc>
                <a:extLst>
                  <a:ext uri="{0D108BD9-81ED-4DB2-BD59-A6C34878D82A}">
                    <a16:rowId xmlns:a16="http://schemas.microsoft.com/office/drawing/2014/main" val="10000"/>
                  </a:ext>
                </a:extLst>
              </a:tr>
              <a:tr h="2904200">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Technology</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Entertainment</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Home &amp; Family</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Professional</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Places</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Restaurants</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lumMod val="60000"/>
                              <a:lumOff val="40000"/>
                            </a:schemeClr>
                          </a:solidFill>
                          <a:latin typeface="Alegreya"/>
                          <a:ea typeface="Alegreya"/>
                          <a:cs typeface="Alegreya"/>
                          <a:sym typeface="Alegreya"/>
                        </a:rPr>
                        <a:t>Current events</a:t>
                      </a:r>
                      <a:endParaRPr sz="1600" dirty="0">
                        <a:solidFill>
                          <a:schemeClr val="accent5">
                            <a:lumMod val="60000"/>
                            <a:lumOff val="40000"/>
                          </a:schemeClr>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Shopping</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Ethics &amp; Philosophy</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Miscellaneous</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238</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235</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127</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107</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50</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lumMod val="60000"/>
                              <a:lumOff val="40000"/>
                            </a:schemeClr>
                          </a:solidFill>
                          <a:latin typeface="Alegreya"/>
                          <a:ea typeface="Alegreya"/>
                          <a:cs typeface="Alegreya"/>
                          <a:sym typeface="Alegreya"/>
                        </a:rPr>
                        <a:t>105</a:t>
                      </a:r>
                      <a:endParaRPr sz="1600" dirty="0">
                        <a:solidFill>
                          <a:schemeClr val="accent5">
                            <a:lumMod val="60000"/>
                            <a:lumOff val="40000"/>
                          </a:schemeClr>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19</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60</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39</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31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10</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14</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19</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5</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lumMod val="60000"/>
                              <a:lumOff val="40000"/>
                            </a:schemeClr>
                          </a:solidFill>
                          <a:latin typeface="Alegreya"/>
                          <a:ea typeface="Alegreya"/>
                          <a:cs typeface="Alegreya"/>
                          <a:sym typeface="Alegreya"/>
                        </a:rPr>
                        <a:t>21</a:t>
                      </a:r>
                      <a:endParaRPr sz="1600" dirty="0">
                        <a:solidFill>
                          <a:schemeClr val="accent5">
                            <a:lumMod val="60000"/>
                            <a:lumOff val="40000"/>
                          </a:schemeClr>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9</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tc>
                  <a:txBody>
                    <a:bodyPr/>
                    <a:lstStyle/>
                    <a:p>
                      <a:pPr marL="0" lvl="0" indent="0" algn="l" rtl="0">
                        <a:spcBef>
                          <a:spcPts val="0"/>
                        </a:spcBef>
                        <a:spcAft>
                          <a:spcPts val="0"/>
                        </a:spcAft>
                        <a:buNone/>
                      </a:pPr>
                      <a:r>
                        <a:rPr lang="en" sz="1600" dirty="0">
                          <a:solidFill>
                            <a:schemeClr val="accent5"/>
                          </a:solidFill>
                          <a:latin typeface="Alegreya"/>
                          <a:ea typeface="Alegreya"/>
                          <a:cs typeface="Alegreya"/>
                          <a:sym typeface="Alegreya"/>
                        </a:rPr>
                        <a:t>13</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4.3</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12.6</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13.1</a:t>
                      </a: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38</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45.5</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lumMod val="60000"/>
                              <a:lumOff val="40000"/>
                            </a:schemeClr>
                          </a:solidFill>
                          <a:latin typeface="Alegreya"/>
                          <a:ea typeface="Alegreya"/>
                          <a:cs typeface="Alegreya"/>
                          <a:sym typeface="Alegreya"/>
                        </a:rPr>
                        <a:t>20</a:t>
                      </a:r>
                      <a:endParaRPr sz="1600" dirty="0">
                        <a:solidFill>
                          <a:schemeClr val="accent5">
                            <a:lumMod val="60000"/>
                            <a:lumOff val="40000"/>
                          </a:schemeClr>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4"/>
                          </a:solidFill>
                          <a:latin typeface="Alegreya"/>
                          <a:ea typeface="Alegreya"/>
                          <a:cs typeface="Alegreya"/>
                          <a:sym typeface="Alegreya"/>
                        </a:rPr>
                        <a:t>47.4</a:t>
                      </a:r>
                      <a:endParaRPr sz="1600" dirty="0">
                        <a:solidFill>
                          <a:schemeClr val="accent4"/>
                        </a:solidFill>
                        <a:latin typeface="Alegreya"/>
                        <a:ea typeface="Alegreya"/>
                        <a:cs typeface="Alegreya"/>
                        <a:sym typeface="Alegreya"/>
                      </a:endParaRPr>
                    </a:p>
                    <a:p>
                      <a:pPr marL="0" lvl="0" indent="0" algn="l" rtl="0">
                        <a:spcBef>
                          <a:spcPts val="0"/>
                        </a:spcBef>
                        <a:spcAft>
                          <a:spcPts val="0"/>
                        </a:spcAft>
                        <a:buNone/>
                      </a:pPr>
                      <a:r>
                        <a:rPr lang="en" sz="1600" dirty="0">
                          <a:solidFill>
                            <a:srgbClr val="EA9999"/>
                          </a:solidFill>
                          <a:latin typeface="Alegreya"/>
                          <a:ea typeface="Alegreya"/>
                          <a:cs typeface="Alegreya"/>
                          <a:sym typeface="Alegreya"/>
                        </a:rPr>
                        <a:t>10</a:t>
                      </a:r>
                      <a:endParaRPr sz="1600" dirty="0">
                        <a:solidFill>
                          <a:srgbClr val="EA9999"/>
                        </a:solidFill>
                        <a:latin typeface="Alegreya"/>
                        <a:ea typeface="Alegreya"/>
                        <a:cs typeface="Alegreya"/>
                        <a:sym typeface="Alegreya"/>
                      </a:endParaRPr>
                    </a:p>
                    <a:p>
                      <a:pPr marL="0" lvl="0" indent="0" algn="l" rtl="0">
                        <a:spcBef>
                          <a:spcPts val="0"/>
                        </a:spcBef>
                        <a:spcAft>
                          <a:spcPts val="0"/>
                        </a:spcAft>
                        <a:buNone/>
                      </a:pPr>
                      <a:endParaRPr sz="1600" dirty="0">
                        <a:solidFill>
                          <a:schemeClr val="accent5"/>
                        </a:solidFill>
                        <a:latin typeface="Alegreya"/>
                        <a:ea typeface="Alegreya"/>
                        <a:cs typeface="Alegreya"/>
                        <a:sym typeface="Alegreya"/>
                      </a:endParaRPr>
                    </a:p>
                    <a:p>
                      <a:pPr marL="0" lvl="0" indent="0" algn="l" rtl="0">
                        <a:spcBef>
                          <a:spcPts val="0"/>
                        </a:spcBef>
                        <a:spcAft>
                          <a:spcPts val="0"/>
                        </a:spcAft>
                        <a:buNone/>
                      </a:pPr>
                      <a:r>
                        <a:rPr lang="en" sz="1600" dirty="0">
                          <a:solidFill>
                            <a:schemeClr val="accent5"/>
                          </a:solidFill>
                          <a:latin typeface="Alegreya"/>
                          <a:ea typeface="Alegreya"/>
                          <a:cs typeface="Alegreya"/>
                          <a:sym typeface="Alegreya"/>
                        </a:rPr>
                        <a:t>2.56</a:t>
                      </a:r>
                      <a:endParaRPr sz="1600" dirty="0">
                        <a:solidFill>
                          <a:schemeClr val="accent5"/>
                        </a:solidFill>
                        <a:latin typeface="Alegreya"/>
                        <a:ea typeface="Alegreya"/>
                        <a:cs typeface="Alegreya"/>
                        <a:sym typeface="Alegreya"/>
                      </a:endParaRPr>
                    </a:p>
                  </a:txBody>
                  <a:tcPr marL="91425" marR="91425" marT="91425" marB="91425">
                    <a:lnL w="9525" cap="flat" cmpd="sng">
                      <a:solidFill>
                        <a:schemeClr val="lt2"/>
                      </a:solidFill>
                      <a:prstDash val="dash"/>
                      <a:round/>
                      <a:headEnd type="none" w="sm" len="sm"/>
                      <a:tailEnd type="none" w="sm" len="sm"/>
                    </a:lnL>
                    <a:lnR w="9525" cap="flat" cmpd="sng">
                      <a:solidFill>
                        <a:schemeClr val="lt2"/>
                      </a:solidFill>
                      <a:prstDash val="dash"/>
                      <a:round/>
                      <a:headEnd type="none" w="sm" len="sm"/>
                      <a:tailEnd type="none" w="sm" len="sm"/>
                    </a:lnR>
                    <a:lnT w="9525" cap="flat" cmpd="sng">
                      <a:solidFill>
                        <a:schemeClr val="lt2">
                          <a:alpha val="0"/>
                        </a:schemeClr>
                      </a:solidFill>
                      <a:prstDash val="dash"/>
                      <a:round/>
                      <a:headEnd type="none" w="sm" len="sm"/>
                      <a:tailEnd type="none" w="sm" len="sm"/>
                    </a:lnT>
                    <a:lnB w="9525" cap="flat" cmpd="sng">
                      <a:solidFill>
                        <a:schemeClr val="lt2"/>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2068</Words>
  <Application>Microsoft Macintosh PowerPoint</Application>
  <PresentationFormat>On-screen Show (16:9)</PresentationFormat>
  <Paragraphs>330</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Average</vt:lpstr>
      <vt:lpstr>Arial</vt:lpstr>
      <vt:lpstr>Wingdings</vt:lpstr>
      <vt:lpstr>Oswald</vt:lpstr>
      <vt:lpstr>Courier New</vt:lpstr>
      <vt:lpstr>Alegreya</vt:lpstr>
      <vt:lpstr>Slate</vt:lpstr>
      <vt:lpstr>1_Slate</vt:lpstr>
      <vt:lpstr>Social Media Question Asking (SMQA): Whom Do We Tag and Why?</vt:lpstr>
      <vt:lpstr>Social Media Question Asking (SMQA)</vt:lpstr>
      <vt:lpstr>Target Audience of the Queries in Social Networking Sites</vt:lpstr>
      <vt:lpstr>Tagging Specific Users in SMQA</vt:lpstr>
      <vt:lpstr>Outline of the Research</vt:lpstr>
      <vt:lpstr>Study Design and Data Collection: Phase 1</vt:lpstr>
      <vt:lpstr>Analysis of Tagging Behavior: Phase 1</vt:lpstr>
      <vt:lpstr>Analysis of Tagging Behavior: Phase 1 (Cont.)</vt:lpstr>
      <vt:lpstr>Analysis of Tagging Behavior: Phase 1 (Cont.)</vt:lpstr>
      <vt:lpstr>Statistical Analysis of Data: Phase 1</vt:lpstr>
      <vt:lpstr>Controlled Experiment on Tagging Behavior (Phase 2)</vt:lpstr>
      <vt:lpstr>Tagging Preference for Various Types/Topics</vt:lpstr>
      <vt:lpstr>Analysis of Tagging Behavior: Phase 2</vt:lpstr>
      <vt:lpstr>Rationale for Tagging: Relationship vs Expertise</vt:lpstr>
      <vt:lpstr>Relationship vs Expertise (contd.)</vt:lpstr>
      <vt:lpstr>Rationale for Tagging: Temporal, Spatial and Other Factors</vt:lpstr>
      <vt:lpstr>Discussion</vt:lpstr>
      <vt:lpstr>Design Implications</vt:lpstr>
      <vt:lpstr>Social Media Question Asking (SMQA): Whom Do We Tag and Why?</vt:lpstr>
      <vt:lpstr>References</vt:lpstr>
      <vt:lpstr>References (contd.)</vt:lpstr>
      <vt:lpstr>References (contd.)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Question Asking (SMQA): Whom Do We Tag and Why?</dc:title>
  <cp:lastModifiedBy>Hasan Ferdous</cp:lastModifiedBy>
  <cp:revision>32</cp:revision>
  <dcterms:modified xsi:type="dcterms:W3CDTF">2018-12-05T00:39:07Z</dcterms:modified>
</cp:coreProperties>
</file>